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5" r:id="rId8"/>
    <p:sldId id="267" r:id="rId9"/>
    <p:sldId id="263" r:id="rId10"/>
    <p:sldId id="265" r:id="rId11"/>
    <p:sldId id="268" r:id="rId12"/>
    <p:sldId id="266" r:id="rId13"/>
    <p:sldId id="283" r:id="rId14"/>
    <p:sldId id="272" r:id="rId15"/>
    <p:sldId id="274" r:id="rId16"/>
    <p:sldId id="269" r:id="rId17"/>
    <p:sldId id="271" r:id="rId18"/>
    <p:sldId id="270" r:id="rId19"/>
    <p:sldId id="276" r:id="rId20"/>
    <p:sldId id="277" r:id="rId21"/>
    <p:sldId id="280" r:id="rId22"/>
    <p:sldId id="284" r:id="rId23"/>
    <p:sldId id="281" r:id="rId24"/>
    <p:sldId id="282" r:id="rId25"/>
    <p:sldId id="285" r:id="rId26"/>
    <p:sldId id="286" r:id="rId27"/>
    <p:sldId id="278" r:id="rId28"/>
    <p:sldId id="279" r:id="rId29"/>
    <p:sldId id="287" r:id="rId30"/>
    <p:sldId id="288" r:id="rId31"/>
    <p:sldId id="290" r:id="rId32"/>
    <p:sldId id="291" r:id="rId33"/>
    <p:sldId id="316" r:id="rId34"/>
    <p:sldId id="292" r:id="rId35"/>
    <p:sldId id="317" r:id="rId36"/>
    <p:sldId id="293" r:id="rId37"/>
    <p:sldId id="315" r:id="rId38"/>
    <p:sldId id="294" r:id="rId39"/>
    <p:sldId id="296" r:id="rId40"/>
    <p:sldId id="289" r:id="rId41"/>
    <p:sldId id="301" r:id="rId42"/>
    <p:sldId id="295" r:id="rId43"/>
    <p:sldId id="297" r:id="rId44"/>
    <p:sldId id="298" r:id="rId45"/>
    <p:sldId id="299" r:id="rId46"/>
    <p:sldId id="300" r:id="rId47"/>
    <p:sldId id="302" r:id="rId48"/>
    <p:sldId id="305" r:id="rId49"/>
    <p:sldId id="303" r:id="rId50"/>
    <p:sldId id="306" r:id="rId51"/>
    <p:sldId id="307" r:id="rId52"/>
    <p:sldId id="308" r:id="rId53"/>
    <p:sldId id="310" r:id="rId54"/>
    <p:sldId id="312" r:id="rId55"/>
    <p:sldId id="313" r:id="rId56"/>
    <p:sldId id="318" r:id="rId57"/>
    <p:sldId id="31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1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392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7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43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04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1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7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7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5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0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832A-3F6B-4379-957F-677CE4230D17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F2B31-8AE8-4880-89DD-84F6A1463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1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Structure Recap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4055119"/>
            <a:ext cx="7773308" cy="1655762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Yiqun Zhang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Houston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312" y="195838"/>
            <a:ext cx="3660365" cy="6510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12" y="195838"/>
            <a:ext cx="3665482" cy="6519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12" y="186735"/>
            <a:ext cx="3665483" cy="6519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94" y="186735"/>
            <a:ext cx="3665483" cy="6519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76" y="195838"/>
            <a:ext cx="3665483" cy="6519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41" y="204941"/>
            <a:ext cx="3665483" cy="651967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7663"/>
              </p:ext>
            </p:extLst>
          </p:nvPr>
        </p:nvGraphicFramePr>
        <p:xfrm>
          <a:off x="674574" y="1053807"/>
          <a:ext cx="1401095" cy="67056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h</a:t>
                      </a:r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15602"/>
              </p:ext>
            </p:extLst>
          </p:nvPr>
        </p:nvGraphicFramePr>
        <p:xfrm>
          <a:off x="960906" y="2156216"/>
          <a:ext cx="1401095" cy="67760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B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32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256626"/>
              </p:ext>
            </p:extLst>
          </p:nvPr>
        </p:nvGraphicFramePr>
        <p:xfrm>
          <a:off x="1348214" y="3342963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16869"/>
              </p:ext>
            </p:extLst>
          </p:nvPr>
        </p:nvGraphicFramePr>
        <p:xfrm>
          <a:off x="1954228" y="4598436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57246"/>
              </p:ext>
            </p:extLst>
          </p:nvPr>
        </p:nvGraphicFramePr>
        <p:xfrm>
          <a:off x="2545093" y="5797572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H="1">
            <a:off x="1351005" y="1556951"/>
            <a:ext cx="428368" cy="582827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655805" y="2722605"/>
            <a:ext cx="374822" cy="613719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290119" y="3929448"/>
            <a:ext cx="148282" cy="683741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866767" y="5183658"/>
            <a:ext cx="201828" cy="624017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911178" y="1705232"/>
            <a:ext cx="119449" cy="5931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2294238" y="2870886"/>
            <a:ext cx="119449" cy="5931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601098" y="4023220"/>
            <a:ext cx="467497" cy="71353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243649" y="5323702"/>
            <a:ext cx="340815" cy="62401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array"/>
          <p:cNvSpPr txBox="1">
            <a:spLocks/>
          </p:cNvSpPr>
          <p:nvPr/>
        </p:nvSpPr>
        <p:spPr>
          <a:xfrm>
            <a:off x="3340444" y="508968"/>
            <a:ext cx="4913870" cy="104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This is </a:t>
            </a:r>
            <a:r>
              <a:rPr lang="en-US" cap="none" dirty="0" smtClean="0">
                <a:solidFill>
                  <a:srgbClr val="FF0000"/>
                </a:solidFill>
              </a:rPr>
              <a:t>linked list</a:t>
            </a:r>
            <a:r>
              <a:rPr lang="en-US" cap="none" dirty="0" smtClean="0"/>
              <a:t>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919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34774" y="3075760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Array vs. linked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245226"/>
              </p:ext>
            </p:extLst>
          </p:nvPr>
        </p:nvGraphicFramePr>
        <p:xfrm>
          <a:off x="2110493" y="2479589"/>
          <a:ext cx="707922" cy="2604732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07922"/>
              </a:tblGrid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B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17717"/>
              </p:ext>
            </p:extLst>
          </p:nvPr>
        </p:nvGraphicFramePr>
        <p:xfrm>
          <a:off x="4192132" y="885596"/>
          <a:ext cx="1401095" cy="67056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h</a:t>
                      </a:r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464553"/>
              </p:ext>
            </p:extLst>
          </p:nvPr>
        </p:nvGraphicFramePr>
        <p:xfrm>
          <a:off x="4478464" y="1988005"/>
          <a:ext cx="1401095" cy="67760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B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32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80415"/>
              </p:ext>
            </p:extLst>
          </p:nvPr>
        </p:nvGraphicFramePr>
        <p:xfrm>
          <a:off x="4865772" y="3174752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40261"/>
              </p:ext>
            </p:extLst>
          </p:nvPr>
        </p:nvGraphicFramePr>
        <p:xfrm>
          <a:off x="5471786" y="4430225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399963"/>
              </p:ext>
            </p:extLst>
          </p:nvPr>
        </p:nvGraphicFramePr>
        <p:xfrm>
          <a:off x="6062651" y="5629361"/>
          <a:ext cx="1401095" cy="670560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22669"/>
                <a:gridCol w="678426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56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4868563" y="1388740"/>
            <a:ext cx="428368" cy="582827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73363" y="2554394"/>
            <a:ext cx="374822" cy="613719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07677" y="3761237"/>
            <a:ext cx="148282" cy="683741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384325" y="5015447"/>
            <a:ext cx="201828" cy="624017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28736" y="1537021"/>
            <a:ext cx="119449" cy="5931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811796" y="2702675"/>
            <a:ext cx="119449" cy="5931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118656" y="3855009"/>
            <a:ext cx="467497" cy="71353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761207" y="5155491"/>
            <a:ext cx="340815" cy="62401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29729" y="2389315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0x00E4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29728" y="3081637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0x00E5</a:t>
            </a:r>
            <a:endParaRPr lang="en-US" b="1" dirty="0"/>
          </a:p>
        </p:txBody>
      </p:sp>
      <p:sp>
        <p:nvSpPr>
          <p:cNvPr id="30" name="TextBox 26"/>
          <p:cNvSpPr txBox="1"/>
          <p:nvPr/>
        </p:nvSpPr>
        <p:spPr>
          <a:xfrm>
            <a:off x="1029728" y="3731741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0x00E6</a:t>
            </a:r>
            <a:endParaRPr lang="en-US" b="1" dirty="0"/>
          </a:p>
        </p:txBody>
      </p:sp>
      <p:sp>
        <p:nvSpPr>
          <p:cNvPr id="31" name="TextBox 26"/>
          <p:cNvSpPr txBox="1"/>
          <p:nvPr/>
        </p:nvSpPr>
        <p:spPr>
          <a:xfrm>
            <a:off x="1029727" y="4415482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0x00E7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97921" y="3081637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+1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89682" y="3723160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+2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83506" y="4415482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+3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83505" y="2387253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+0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905031" y="1019408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0</a:t>
            </a:r>
            <a:r>
              <a:rPr lang="en-US" altLang="zh-CN" b="1" dirty="0" smtClean="0"/>
              <a:t>x00F1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165586" y="2130145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0</a:t>
            </a:r>
            <a:r>
              <a:rPr lang="en-US" altLang="zh-CN" b="1" dirty="0" smtClean="0"/>
              <a:t>x0051</a:t>
            </a:r>
            <a:endParaRPr lang="en-US" b="1" dirty="0"/>
          </a:p>
        </p:txBody>
      </p:sp>
      <p:sp>
        <p:nvSpPr>
          <p:cNvPr id="40" name="TextBox 37"/>
          <p:cNvSpPr txBox="1"/>
          <p:nvPr/>
        </p:nvSpPr>
        <p:spPr>
          <a:xfrm>
            <a:off x="6155725" y="3511561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/>
              <a:t>0</a:t>
            </a:r>
            <a:r>
              <a:rPr lang="en-US" altLang="zh-CN" b="1" dirty="0" smtClean="0"/>
              <a:t>x50C1</a:t>
            </a:r>
            <a:endParaRPr lang="en-US" b="1" dirty="0"/>
          </a:p>
        </p:txBody>
      </p:sp>
      <p:sp>
        <p:nvSpPr>
          <p:cNvPr id="41" name="TextBox 37"/>
          <p:cNvSpPr txBox="1"/>
          <p:nvPr/>
        </p:nvSpPr>
        <p:spPr>
          <a:xfrm>
            <a:off x="4228438" y="4566245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/>
              <a:t>0</a:t>
            </a:r>
            <a:r>
              <a:rPr lang="en-US" altLang="zh-CN" b="1" dirty="0" smtClean="0"/>
              <a:t>x50C1</a:t>
            </a:r>
            <a:endParaRPr lang="en-US" b="1" dirty="0"/>
          </a:p>
        </p:txBody>
      </p:sp>
      <p:sp>
        <p:nvSpPr>
          <p:cNvPr id="42" name="TextBox 37"/>
          <p:cNvSpPr txBox="1"/>
          <p:nvPr/>
        </p:nvSpPr>
        <p:spPr>
          <a:xfrm>
            <a:off x="4830864" y="5779508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b="1" dirty="0" smtClean="0"/>
              <a:t>0xABC</a:t>
            </a:r>
            <a:r>
              <a:rPr lang="en-US" altLang="zh-CN" b="1" dirty="0"/>
              <a:t>D</a:t>
            </a:r>
            <a:endParaRPr lang="en-US" altLang="zh-CN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5647042" y="862644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null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647041" y="1222541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0x0051</a:t>
            </a:r>
            <a:endParaRPr lang="en-US" b="1" dirty="0"/>
          </a:p>
        </p:txBody>
      </p:sp>
      <p:sp>
        <p:nvSpPr>
          <p:cNvPr id="45" name="TextBox 42"/>
          <p:cNvSpPr txBox="1"/>
          <p:nvPr/>
        </p:nvSpPr>
        <p:spPr>
          <a:xfrm>
            <a:off x="5931245" y="1952422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0x00F1</a:t>
            </a:r>
            <a:endParaRPr lang="en-US" b="1" dirty="0"/>
          </a:p>
        </p:txBody>
      </p:sp>
      <p:sp>
        <p:nvSpPr>
          <p:cNvPr id="46" name="TextBox 42"/>
          <p:cNvSpPr txBox="1"/>
          <p:nvPr/>
        </p:nvSpPr>
        <p:spPr>
          <a:xfrm>
            <a:off x="5911581" y="2327727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0x00A9</a:t>
            </a:r>
            <a:endParaRPr lang="en-US" b="1" dirty="0"/>
          </a:p>
        </p:txBody>
      </p:sp>
      <p:sp>
        <p:nvSpPr>
          <p:cNvPr id="47" name="TextBox 42"/>
          <p:cNvSpPr txBox="1"/>
          <p:nvPr/>
        </p:nvSpPr>
        <p:spPr>
          <a:xfrm>
            <a:off x="6289198" y="3168113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0x0051</a:t>
            </a:r>
            <a:endParaRPr lang="en-US" b="1" dirty="0"/>
          </a:p>
        </p:txBody>
      </p:sp>
      <p:sp>
        <p:nvSpPr>
          <p:cNvPr id="48" name="TextBox 42"/>
          <p:cNvSpPr txBox="1"/>
          <p:nvPr/>
        </p:nvSpPr>
        <p:spPr>
          <a:xfrm>
            <a:off x="7475446" y="5594842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0x50C1</a:t>
            </a:r>
            <a:endParaRPr lang="en-US" b="1" dirty="0"/>
          </a:p>
        </p:txBody>
      </p:sp>
      <p:sp>
        <p:nvSpPr>
          <p:cNvPr id="49" name="TextBox 42"/>
          <p:cNvSpPr txBox="1"/>
          <p:nvPr/>
        </p:nvSpPr>
        <p:spPr>
          <a:xfrm>
            <a:off x="6882322" y="4383804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0x00A9</a:t>
            </a:r>
            <a:endParaRPr lang="en-US" b="1" dirty="0"/>
          </a:p>
        </p:txBody>
      </p:sp>
      <p:sp>
        <p:nvSpPr>
          <p:cNvPr id="50" name="TextBox 42"/>
          <p:cNvSpPr txBox="1"/>
          <p:nvPr/>
        </p:nvSpPr>
        <p:spPr>
          <a:xfrm>
            <a:off x="6882322" y="4769647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0xABCD</a:t>
            </a:r>
            <a:endParaRPr lang="en-US" b="1" dirty="0"/>
          </a:p>
        </p:txBody>
      </p:sp>
      <p:sp>
        <p:nvSpPr>
          <p:cNvPr id="51" name="TextBox 42"/>
          <p:cNvSpPr txBox="1"/>
          <p:nvPr/>
        </p:nvSpPr>
        <p:spPr>
          <a:xfrm>
            <a:off x="3758710" y="3321076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0x00A9</a:t>
            </a:r>
            <a:endParaRPr lang="en-US" b="1" dirty="0"/>
          </a:p>
        </p:txBody>
      </p:sp>
      <p:sp>
        <p:nvSpPr>
          <p:cNvPr id="52" name="TextBox 42"/>
          <p:cNvSpPr txBox="1"/>
          <p:nvPr/>
        </p:nvSpPr>
        <p:spPr>
          <a:xfrm>
            <a:off x="7477007" y="5958748"/>
            <a:ext cx="11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null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 rot="20801711">
            <a:off x="1642731" y="395962"/>
            <a:ext cx="4419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40000"/>
                    <a:lumOff val="60000"/>
                    <a:alpha val="53000"/>
                  </a:schemeClr>
                </a:solidFill>
                <a:latin typeface="Arial Black" panose="020B0A04020102020204" pitchFamily="34" charset="0"/>
              </a:rPr>
              <a:t>Memory Utilization</a:t>
            </a:r>
            <a:endParaRPr lang="en-US" sz="3200" dirty="0">
              <a:solidFill>
                <a:schemeClr val="accent1">
                  <a:lumMod val="40000"/>
                  <a:lumOff val="60000"/>
                  <a:alpha val="53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532035">
            <a:off x="211504" y="1504535"/>
            <a:ext cx="3185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  <a:alpha val="62000"/>
                  </a:schemeClr>
                </a:solidFill>
                <a:latin typeface="Arial Black" panose="020B0A04020102020204" pitchFamily="34" charset="0"/>
              </a:rPr>
              <a:t>Space complexity</a:t>
            </a:r>
            <a:endParaRPr lang="en-US" sz="2400" dirty="0">
              <a:solidFill>
                <a:schemeClr val="accent6">
                  <a:lumMod val="60000"/>
                  <a:lumOff val="40000"/>
                  <a:alpha val="62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841309">
            <a:off x="6270618" y="868332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40000"/>
                    <a:lumOff val="60000"/>
                    <a:alpha val="44000"/>
                  </a:schemeClr>
                </a:solidFill>
                <a:latin typeface="Arial Black" panose="020B0A04020102020204" pitchFamily="34" charset="0"/>
              </a:rPr>
              <a:t>Random access</a:t>
            </a:r>
            <a:endParaRPr lang="en-US" sz="2400" dirty="0">
              <a:solidFill>
                <a:schemeClr val="bg2">
                  <a:lumMod val="40000"/>
                  <a:lumOff val="60000"/>
                  <a:alpha val="44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TextBox 53"/>
          <p:cNvSpPr txBox="1"/>
          <p:nvPr/>
        </p:nvSpPr>
        <p:spPr>
          <a:xfrm rot="20754951">
            <a:off x="-39145" y="5432238"/>
            <a:ext cx="509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  <a:alpha val="56000"/>
                  </a:schemeClr>
                </a:solidFill>
                <a:latin typeface="Arial Black" panose="020B0A04020102020204" pitchFamily="34" charset="0"/>
              </a:rPr>
              <a:t>Programming complexity</a:t>
            </a:r>
            <a:endParaRPr lang="en-US" sz="2800" dirty="0">
              <a:solidFill>
                <a:schemeClr val="accent5">
                  <a:lumMod val="60000"/>
                  <a:lumOff val="40000"/>
                  <a:alpha val="56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73528" y="6253576"/>
            <a:ext cx="362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FF00">
                    <a:alpha val="44000"/>
                  </a:srgbClr>
                </a:solidFill>
                <a:latin typeface="Arial Black" panose="020B0A04020102020204" pitchFamily="34" charset="0"/>
              </a:rPr>
              <a:t>Insert &amp; Delete</a:t>
            </a:r>
            <a:endParaRPr lang="en-US" sz="3200" dirty="0">
              <a:solidFill>
                <a:srgbClr val="FFFF00">
                  <a:alpha val="44000"/>
                </a:srgb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00191 -0.0581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50"/>
                            </p:stCondLst>
                            <p:childTnLst>
                              <p:par>
                                <p:cTn id="1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00"/>
                            </p:stCondLst>
                            <p:childTnLst>
                              <p:par>
                                <p:cTn id="1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data structures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02253" y="2969273"/>
            <a:ext cx="5443605" cy="13391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 Black" panose="020B0A04020102020204" pitchFamily="34" charset="0"/>
              </a:rPr>
              <a:t>Contiguous:   </a:t>
            </a: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Arrays</a:t>
            </a:r>
            <a:endParaRPr lang="en-US" sz="2400" b="1" dirty="0" smtClean="0">
              <a:latin typeface="Arial Black" panose="020B0A04020102020204" pitchFamily="34" charset="0"/>
            </a:endParaRPr>
          </a:p>
          <a:p>
            <a:r>
              <a:rPr lang="en-US" sz="2400" b="1" dirty="0" smtClean="0">
                <a:latin typeface="Arial Black" panose="020B0A04020102020204" pitchFamily="34" charset="0"/>
              </a:rPr>
              <a:t>Scattered:     </a:t>
            </a: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Linked lists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744" y="4918174"/>
            <a:ext cx="4459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is not enough.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200" y="441421"/>
            <a:ext cx="5705624" cy="1022554"/>
          </a:xfrm>
        </p:spPr>
        <p:txBody>
          <a:bodyPr/>
          <a:lstStyle/>
          <a:p>
            <a:r>
              <a:rPr lang="en-US" cap="none" dirty="0" smtClean="0"/>
              <a:t>Tower of Hanoi</a:t>
            </a:r>
            <a:endParaRPr lang="en-US" cap="none" dirty="0"/>
          </a:p>
        </p:txBody>
      </p:sp>
      <p:pic>
        <p:nvPicPr>
          <p:cNvPr id="3076" name="Picture 4" descr="http://upload.wikimedia.org/wikipedia/commons/0/07/Tower_of_Hano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00" y="1992053"/>
            <a:ext cx="6448425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182784" y="5358581"/>
            <a:ext cx="6982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cannot move the disk at the bottom without taking off the disks above it.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i.e. The last disk put on the rod has to be moved first.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9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 Cook Apple Store iPhon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05" y="1582992"/>
            <a:ext cx="5431864" cy="3974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237" y="485605"/>
            <a:ext cx="5648400" cy="940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Apple: Bigger than bigger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997"/>
          <a:stretch/>
        </p:blipFill>
        <p:spPr>
          <a:xfrm>
            <a:off x="1197079" y="1582992"/>
            <a:ext cx="6786716" cy="3930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826347" y="5987844"/>
            <a:ext cx="6432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Customers came first should be served first.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Tim Cook Apple Store iPho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74" y="1425677"/>
            <a:ext cx="2618320" cy="1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4774" y="3075760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LIFO &amp; FIFO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2967549"/>
          </a:xfrm>
        </p:spPr>
        <p:txBody>
          <a:bodyPr>
            <a:normAutofit/>
          </a:bodyPr>
          <a:lstStyle/>
          <a:p>
            <a:r>
              <a:rPr lang="en-US" b="1" dirty="0" smtClean="0"/>
              <a:t>Last in first out: </a:t>
            </a:r>
            <a:r>
              <a:rPr lang="en-US" b="1" dirty="0" smtClean="0">
                <a:solidFill>
                  <a:srgbClr val="FFFF00"/>
                </a:solidFill>
              </a:rPr>
              <a:t>Stack</a:t>
            </a:r>
          </a:p>
          <a:p>
            <a:r>
              <a:rPr lang="en-US" b="1" dirty="0" smtClean="0"/>
              <a:t>First in last out: </a:t>
            </a:r>
            <a:r>
              <a:rPr lang="en-US" b="1" dirty="0" smtClean="0">
                <a:solidFill>
                  <a:srgbClr val="FFFF00"/>
                </a:solidFill>
              </a:rPr>
              <a:t>Queue</a:t>
            </a:r>
          </a:p>
          <a:p>
            <a:r>
              <a:rPr lang="en-US" b="1" dirty="0" smtClean="0"/>
              <a:t>They are restrictions that can be applied on both arrays and linked lists. When applied, those data structures can only add or remove elements in a certain way. </a:t>
            </a:r>
            <a:br>
              <a:rPr lang="en-US" b="1" dirty="0" smtClean="0"/>
            </a:br>
            <a:r>
              <a:rPr lang="en-US" b="1" dirty="0" smtClean="0"/>
              <a:t>(i.e. Stack and queue can be implemented by both array and linked list)</a:t>
            </a:r>
          </a:p>
        </p:txBody>
      </p:sp>
    </p:spTree>
    <p:extLst>
      <p:ext uri="{BB962C8B-B14F-4D97-AF65-F5344CB8AC3E}">
        <p14:creationId xmlns:p14="http://schemas.microsoft.com/office/powerpoint/2010/main" val="335923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0941" y="393033"/>
            <a:ext cx="3952568" cy="29794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upload.wikimedia.org/wikipedia/commons/thumb/2/29/Data_stack.svg/391px-Data_stac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3" y="529609"/>
            <a:ext cx="37242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48980" y="3691758"/>
            <a:ext cx="3947652" cy="271887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upload.wikimedia.org/wikipedia/commons/thumb/5/52/Data_Queue.svg/300px-Data_Queu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3" y="3907555"/>
            <a:ext cx="3561019" cy="23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0323" y="1651915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4509" y="482036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Queue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8399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of stack and queue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Stack: </a:t>
            </a:r>
          </a:p>
          <a:p>
            <a:pPr lvl="1"/>
            <a:r>
              <a:rPr lang="en-US" sz="2000" b="1" dirty="0" smtClean="0"/>
              <a:t>Evaluate expressions (homework 3).</a:t>
            </a:r>
          </a:p>
          <a:p>
            <a:pPr lvl="1"/>
            <a:r>
              <a:rPr lang="en-US" sz="2000" b="1" dirty="0" smtClean="0"/>
              <a:t>Recursion.</a:t>
            </a:r>
          </a:p>
          <a:p>
            <a:r>
              <a:rPr lang="en-US" sz="2400" b="1" dirty="0" smtClean="0"/>
              <a:t>Queue:</a:t>
            </a:r>
          </a:p>
          <a:p>
            <a:pPr lvl="1"/>
            <a:r>
              <a:rPr lang="en-US" sz="2000" b="1" dirty="0" smtClean="0"/>
              <a:t>Scheduling</a:t>
            </a:r>
          </a:p>
          <a:p>
            <a:pPr lvl="1"/>
            <a:r>
              <a:rPr lang="en-US" sz="2000" b="1" dirty="0" smtClean="0"/>
              <a:t>Buffers, pipes…</a:t>
            </a:r>
          </a:p>
        </p:txBody>
      </p:sp>
    </p:spTree>
    <p:extLst>
      <p:ext uri="{BB962C8B-B14F-4D97-AF65-F5344CB8AC3E}">
        <p14:creationId xmlns:p14="http://schemas.microsoft.com/office/powerpoint/2010/main" val="13107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58" y="1385317"/>
            <a:ext cx="7765321" cy="914399"/>
          </a:xfrm>
        </p:spPr>
        <p:txBody>
          <a:bodyPr/>
          <a:lstStyle/>
          <a:p>
            <a:r>
              <a:rPr lang="en-US" cap="none" dirty="0" smtClean="0"/>
              <a:t>Recursion</a:t>
            </a:r>
            <a:endParaRPr lang="en-US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1858297" y="2517058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recursion function must have: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entrance (initial conditions)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recurrence relation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exit (cannot be a infinite loop)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3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60109" y="2767918"/>
            <a:ext cx="4209534" cy="71669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are all </a:t>
            </a:r>
            <a:r>
              <a:rPr lang="en-US" sz="4000" dirty="0"/>
              <a:t>about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290744" y="2712791"/>
            <a:ext cx="3153485" cy="85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Programs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552116" y="3484609"/>
            <a:ext cx="2082566" cy="650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00"/>
                </a:solidFill>
              </a:rPr>
              <a:t>data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3222601" y="1974000"/>
            <a:ext cx="3993745" cy="71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store</a:t>
            </a:r>
            <a:endParaRPr lang="en-US" sz="4000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3222601" y="3633918"/>
            <a:ext cx="3993745" cy="71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Manipulate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92788" y="979753"/>
            <a:ext cx="3502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In Memory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08421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0.36614 -0.0956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-47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097" y="1531767"/>
            <a:ext cx="8316700" cy="493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about a program that can print out first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Fibonacci numbers: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9339" y="913369"/>
            <a:ext cx="7765321" cy="9143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Recursion</a:t>
            </a:r>
            <a:endParaRPr lang="en-US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2203505" y="2687006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entrance: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50238" y="3192989"/>
                <a:ext cx="240969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𝒂𝒏𝒅</m:t>
                      </m:r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38" y="3192989"/>
                <a:ext cx="2409699" cy="5539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03506" y="3872136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recurrence relation: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150239" y="4396360"/>
                <a:ext cx="21081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39" y="4396360"/>
                <a:ext cx="2108141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03505" y="5057266"/>
            <a:ext cx="1303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exit: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50239" y="5585149"/>
                <a:ext cx="8529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39" y="5585149"/>
                <a:ext cx="852926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714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3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62044"/>
              </p:ext>
            </p:extLst>
          </p:nvPr>
        </p:nvGraphicFramePr>
        <p:xfrm>
          <a:off x="4226845" y="3513611"/>
          <a:ext cx="2621630" cy="2540685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2621630"/>
              </a:tblGrid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93585" y="255374"/>
                <a:ext cx="7765321" cy="1326321"/>
              </a:xfrm>
            </p:spPr>
            <p:txBody>
              <a:bodyPr/>
              <a:lstStyle/>
              <a:p>
                <a:r>
                  <a:rPr lang="en-US" altLang="zh-CN" dirty="0" smtClean="0"/>
                  <a:t>I want to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3585" y="255374"/>
                <a:ext cx="7765321" cy="1326321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64970" y="1579447"/>
                <a:ext cx="20696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70" y="1579447"/>
                <a:ext cx="2069606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76191" y="4524375"/>
            <a:ext cx="29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Recursion stack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31195" y="1579448"/>
                <a:ext cx="28058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95" y="1579448"/>
                <a:ext cx="2805896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64970" y="5532322"/>
                <a:ext cx="20696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70" y="5532322"/>
                <a:ext cx="2069606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464970" y="1579447"/>
                <a:ext cx="20696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70" y="1579447"/>
                <a:ext cx="206960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64970" y="5035359"/>
                <a:ext cx="1909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70" y="5035359"/>
                <a:ext cx="1909369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64970" y="1579447"/>
                <a:ext cx="26541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70" y="1579447"/>
                <a:ext cx="2654125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1195" y="2130828"/>
                <a:ext cx="1198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95" y="2130828"/>
                <a:ext cx="1198726" cy="461665"/>
              </a:xfrm>
              <a:prstGeom prst="rect">
                <a:avLst/>
              </a:prstGeom>
              <a:blipFill rotWithShape="0">
                <a:blip r:embed="rId9"/>
                <a:stretch>
                  <a:fillRect r="-51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465780" y="2130828"/>
                <a:ext cx="1198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780" y="2130828"/>
                <a:ext cx="1198726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34780" y="2682208"/>
                <a:ext cx="1198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780" y="2682208"/>
                <a:ext cx="1198726" cy="461665"/>
              </a:xfrm>
              <a:prstGeom prst="rect">
                <a:avLst/>
              </a:prstGeom>
              <a:blipFill rotWithShape="0">
                <a:blip r:embed="rId11"/>
                <a:stretch>
                  <a:fillRect r="-51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259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08 -0.4275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00243 -0.49722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5" grpId="0"/>
      <p:bldP spid="16" grpId="1"/>
      <p:bldP spid="16" grpId="2"/>
      <p:bldP spid="16" grpId="3"/>
      <p:bldP spid="17" grpId="0"/>
      <p:bldP spid="17" grpId="1"/>
      <p:bldP spid="18" grpId="0"/>
      <p:bldP spid="18" grpId="1"/>
      <p:bldP spid="18" grpId="2"/>
      <p:bldP spid="25" grpId="0"/>
      <p:bldP spid="25" grpId="1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22" y="2409826"/>
            <a:ext cx="7765321" cy="1326321"/>
          </a:xfrm>
        </p:spPr>
        <p:txBody>
          <a:bodyPr/>
          <a:lstStyle/>
          <a:p>
            <a:r>
              <a:rPr lang="en-US" dirty="0" smtClean="0"/>
              <a:t>Now let’s go beyond</a:t>
            </a:r>
            <a:br>
              <a:rPr lang="en-US" dirty="0" smtClean="0"/>
            </a:br>
            <a:r>
              <a:rPr lang="en-US" dirty="0" smtClean="0"/>
              <a:t>linear data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0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36776"/>
              </p:ext>
            </p:extLst>
          </p:nvPr>
        </p:nvGraphicFramePr>
        <p:xfrm>
          <a:off x="3543300" y="1381125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50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2381250" y="1647825"/>
            <a:ext cx="1447801" cy="61912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394234"/>
              </p:ext>
            </p:extLst>
          </p:nvPr>
        </p:nvGraphicFramePr>
        <p:xfrm>
          <a:off x="1681162" y="2266950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17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2976563" y="2495550"/>
            <a:ext cx="614362" cy="58102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35583"/>
              </p:ext>
            </p:extLst>
          </p:nvPr>
        </p:nvGraphicFramePr>
        <p:xfrm>
          <a:off x="2700338" y="3076575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23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H="1">
            <a:off x="2362200" y="3305175"/>
            <a:ext cx="614363" cy="60007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09894"/>
              </p:ext>
            </p:extLst>
          </p:nvPr>
        </p:nvGraphicFramePr>
        <p:xfrm>
          <a:off x="1576387" y="3905250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19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205616" y="628650"/>
            <a:ext cx="276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 singly linked list</a:t>
            </a:r>
            <a:endParaRPr lang="en-US" sz="20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4666" y="4743420"/>
            <a:ext cx="6521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Each node has only </a:t>
            </a:r>
            <a:r>
              <a:rPr lang="en-US" altLang="zh-CN" sz="2000" dirty="0" smtClean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one</a:t>
            </a:r>
            <a:r>
              <a:rPr lang="en-US" altLang="zh-CN" sz="2000" dirty="0" smtClean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succeeding element.</a:t>
            </a:r>
            <a:endParaRPr lang="en-US" sz="20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092" y="5222155"/>
            <a:ext cx="3130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Can they have more?</a:t>
            </a:r>
            <a:endParaRPr lang="en-US" sz="20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1564" y="5151075"/>
            <a:ext cx="2184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Definitely</a:t>
            </a:r>
            <a:r>
              <a:rPr lang="en-US" sz="2800" dirty="0">
                <a:solidFill>
                  <a:srgbClr val="FFC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!</a:t>
            </a:r>
          </a:p>
        </p:txBody>
      </p:sp>
      <p:cxnSp>
        <p:nvCxnSpPr>
          <p:cNvPr id="26" name="Straight Arrow Connector 25"/>
          <p:cNvCxnSpPr>
            <a:endCxn id="28" idx="0"/>
          </p:cNvCxnSpPr>
          <p:nvPr/>
        </p:nvCxnSpPr>
        <p:spPr>
          <a:xfrm flipH="1">
            <a:off x="1053215" y="2495550"/>
            <a:ext cx="889885" cy="59056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15345"/>
              </p:ext>
            </p:extLst>
          </p:nvPr>
        </p:nvGraphicFramePr>
        <p:xfrm>
          <a:off x="267403" y="3086115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12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>
            <a:endCxn id="32" idx="0"/>
          </p:cNvCxnSpPr>
          <p:nvPr/>
        </p:nvCxnSpPr>
        <p:spPr>
          <a:xfrm>
            <a:off x="4867275" y="1647825"/>
            <a:ext cx="1639245" cy="61158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456916"/>
              </p:ext>
            </p:extLst>
          </p:nvPr>
        </p:nvGraphicFramePr>
        <p:xfrm>
          <a:off x="5720708" y="2259405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72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5" name="Straight Arrow Connector 34"/>
          <p:cNvCxnSpPr>
            <a:endCxn id="36" idx="0"/>
          </p:cNvCxnSpPr>
          <p:nvPr/>
        </p:nvCxnSpPr>
        <p:spPr>
          <a:xfrm flipH="1">
            <a:off x="5414041" y="2486010"/>
            <a:ext cx="548610" cy="58580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67268"/>
              </p:ext>
            </p:extLst>
          </p:nvPr>
        </p:nvGraphicFramePr>
        <p:xfrm>
          <a:off x="4628229" y="3071813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54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8" name="Straight Arrow Connector 37"/>
          <p:cNvCxnSpPr/>
          <p:nvPr/>
        </p:nvCxnSpPr>
        <p:spPr>
          <a:xfrm>
            <a:off x="7055130" y="2486009"/>
            <a:ext cx="536295" cy="585804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271387"/>
              </p:ext>
            </p:extLst>
          </p:nvPr>
        </p:nvGraphicFramePr>
        <p:xfrm>
          <a:off x="6805612" y="3081724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76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Straight Arrow Connector 40"/>
          <p:cNvCxnSpPr>
            <a:endCxn id="43" idx="0"/>
          </p:cNvCxnSpPr>
          <p:nvPr/>
        </p:nvCxnSpPr>
        <p:spPr>
          <a:xfrm>
            <a:off x="5962651" y="3305175"/>
            <a:ext cx="510058" cy="56196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208013"/>
              </p:ext>
            </p:extLst>
          </p:nvPr>
        </p:nvGraphicFramePr>
        <p:xfrm>
          <a:off x="5686897" y="3867135"/>
          <a:ext cx="1571625" cy="45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523875"/>
                <a:gridCol w="523875"/>
                <a:gridCol w="523875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87</a:t>
                      </a:r>
                      <a:endParaRPr lang="en-US" sz="18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844449" y="5895810"/>
            <a:ext cx="337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What does it look like?</a:t>
            </a:r>
            <a:endParaRPr lang="en-US" sz="2000" dirty="0"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291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"/>
                            </p:stCondLst>
                            <p:childTnLst>
                              <p:par>
                                <p:cTn id="1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1" y="729858"/>
            <a:ext cx="8309568" cy="31884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8" y="729858"/>
            <a:ext cx="7308723" cy="54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39345"/>
            <a:ext cx="8309568" cy="31884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840701" y="653595"/>
            <a:ext cx="695325" cy="285750"/>
          </a:xfrm>
          <a:prstGeom prst="straightConnector1">
            <a:avLst/>
          </a:prstGeom>
          <a:ln w="47625"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6026" y="427138"/>
            <a:ext cx="14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Root node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16526" y="967921"/>
            <a:ext cx="5667375" cy="2207409"/>
            <a:chOff x="1895475" y="1863334"/>
            <a:chExt cx="5667375" cy="2207409"/>
          </a:xfrm>
        </p:grpSpPr>
        <p:sp>
          <p:nvSpPr>
            <p:cNvPr id="7" name="Rectangle 6"/>
            <p:cNvSpPr/>
            <p:nvPr/>
          </p:nvSpPr>
          <p:spPr>
            <a:xfrm>
              <a:off x="3771900" y="1863334"/>
              <a:ext cx="1619250" cy="508392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43600" y="2749159"/>
              <a:ext cx="1619250" cy="508392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95475" y="2749159"/>
              <a:ext cx="1619250" cy="508392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4175" y="3562351"/>
              <a:ext cx="1619250" cy="508392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48225" y="3562351"/>
              <a:ext cx="1619250" cy="508392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78446" y="122578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Inner node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Branch node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25876" y="2671701"/>
            <a:ext cx="8145759" cy="1335871"/>
            <a:chOff x="504825" y="3567114"/>
            <a:chExt cx="8145759" cy="1335871"/>
          </a:xfrm>
        </p:grpSpPr>
        <p:sp>
          <p:nvSpPr>
            <p:cNvPr id="15" name="Rectangle 14"/>
            <p:cNvSpPr/>
            <p:nvPr/>
          </p:nvSpPr>
          <p:spPr>
            <a:xfrm>
              <a:off x="504825" y="3571876"/>
              <a:ext cx="1619250" cy="508392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4394593"/>
              <a:ext cx="1619250" cy="508392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31334" y="3567114"/>
              <a:ext cx="1619250" cy="508392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05500" y="4356493"/>
              <a:ext cx="1619250" cy="508392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21" name="TextBox 20" hidden="1"/>
          <p:cNvSpPr txBox="1"/>
          <p:nvPr/>
        </p:nvSpPr>
        <p:spPr>
          <a:xfrm>
            <a:off x="6164962" y="395706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Outer node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Leaf node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TextBox 22" hidden="1"/>
          <p:cNvSpPr txBox="1"/>
          <p:nvPr/>
        </p:nvSpPr>
        <p:spPr>
          <a:xfrm>
            <a:off x="504039" y="5152160"/>
            <a:ext cx="845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Height of a node: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the length of the longest downward path to a leaf from that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node.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Depth of a node: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length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 the path to its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root.</a:t>
            </a:r>
          </a:p>
        </p:txBody>
      </p:sp>
      <p:sp>
        <p:nvSpPr>
          <p:cNvPr id="24" name="TextBox 23" hidden="1"/>
          <p:cNvSpPr txBox="1"/>
          <p:nvPr/>
        </p:nvSpPr>
        <p:spPr>
          <a:xfrm>
            <a:off x="194966" y="4784543"/>
            <a:ext cx="8858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 each node has at most two children, the tree is a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binary tree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 every level, except possibly the last, is completely filled, and all nodes are as far left as possible,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binary tree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complete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 every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node other than the leaves has two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children, the binary tree is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full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full binary tree must be complete.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3287" y="4613486"/>
            <a:ext cx="8858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heights of the two child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sub-trees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 any node differ by at most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one, the binary tree is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balanced (AVL)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 the key in any node is larger than the keys in all nodes in that node’s left sub-tree and smaller than the keys in all nodes in that node’s right sub-tree, the binary tree is </a:t>
            </a:r>
            <a:r>
              <a:rPr lang="en-US" altLang="zh-CN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sorted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and 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called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binary search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tree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4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1" grpId="0"/>
      <p:bldP spid="23" grpId="0"/>
      <p:bldP spid="23" grpId="1"/>
      <p:bldP spid="24" grpId="0"/>
      <p:bldP spid="24" grpId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6" y="1364858"/>
            <a:ext cx="8309568" cy="3188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445" y="596900"/>
            <a:ext cx="3440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Tree Traversal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619" y="4843848"/>
            <a:ext cx="1351652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Pre-order</a:t>
            </a:r>
          </a:p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In-order</a:t>
            </a:r>
          </a:p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Post-order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7583" y="4843848"/>
            <a:ext cx="3518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50, 17, 12, 23, 19, 72, 54, 87, 76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2895" y="5302559"/>
            <a:ext cx="3518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12, 17, 19, 23, 50, 54, 87, 72, 76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8207" y="5761270"/>
            <a:ext cx="3518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12, 19, 23, 17, 87, 54, 76, 72, 50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019389"/>
          </a:xfrm>
        </p:spPr>
        <p:txBody>
          <a:bodyPr/>
          <a:lstStyle/>
          <a:p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en-US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a representation of a set of objects where some pairs of objects are connected by </a:t>
            </a:r>
            <a:r>
              <a:rPr lang="en-US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links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7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97" y="1598908"/>
            <a:ext cx="2996702" cy="2551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75" y="390888"/>
            <a:ext cx="2786493" cy="4502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02" y="1604098"/>
            <a:ext cx="6663142" cy="2556730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>
          <a:xfrm>
            <a:off x="924813" y="5465861"/>
            <a:ext cx="7773308" cy="1019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en-US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en-US" b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a representation of a set of objects where some pairs of objects are connected by links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088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/>
              <a:t>They are all graphs!</a:t>
            </a:r>
            <a:endParaRPr lang="en-US" cap="non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640448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a comparison.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3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66" t="14929" r="21422" b="33321"/>
          <a:stretch/>
        </p:blipFill>
        <p:spPr>
          <a:xfrm>
            <a:off x="1235673" y="774356"/>
            <a:ext cx="830555" cy="7578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champion in </a:t>
            </a:r>
            <a:r>
              <a:rPr lang="en-US" dirty="0" err="1" smtClean="0"/>
              <a:t>lol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4468999"/>
          </a:xfrm>
        </p:spPr>
        <p:txBody>
          <a:bodyPr>
            <a:normAutofit/>
          </a:bodyPr>
          <a:lstStyle/>
          <a:p>
            <a:r>
              <a:rPr lang="en-US" dirty="0" smtClean="0"/>
              <a:t>What and how to </a:t>
            </a:r>
            <a:r>
              <a:rPr lang="en-US" b="1" dirty="0" smtClean="0"/>
              <a:t>store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Name / Appearance</a:t>
            </a:r>
          </a:p>
          <a:p>
            <a:pPr lvl="1"/>
            <a:r>
              <a:rPr lang="en-US" dirty="0" smtClean="0"/>
              <a:t>Max / Current health</a:t>
            </a:r>
          </a:p>
          <a:p>
            <a:pPr lvl="1"/>
            <a:r>
              <a:rPr lang="en-US" dirty="0" smtClean="0"/>
              <a:t>Max / Current </a:t>
            </a:r>
            <a:r>
              <a:rPr lang="en-US" dirty="0" err="1" smtClean="0"/>
              <a:t>mana</a:t>
            </a:r>
            <a:endParaRPr lang="en-US" dirty="0" smtClean="0"/>
          </a:p>
          <a:p>
            <a:pPr lvl="1"/>
            <a:r>
              <a:rPr lang="en-US" dirty="0" smtClean="0"/>
              <a:t>Spells</a:t>
            </a:r>
          </a:p>
          <a:p>
            <a:pPr lvl="1"/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Armor</a:t>
            </a:r>
          </a:p>
          <a:p>
            <a:pPr lvl="1"/>
            <a:r>
              <a:rPr lang="en-US" altLang="zh-CN" dirty="0" smtClean="0"/>
              <a:t>Magic resist</a:t>
            </a:r>
          </a:p>
          <a:p>
            <a:pPr lvl="1"/>
            <a:r>
              <a:rPr lang="en-US" dirty="0" smtClean="0"/>
              <a:t>Health &amp;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regen</a:t>
            </a:r>
            <a:endParaRPr lang="en-US" dirty="0" smtClean="0"/>
          </a:p>
          <a:p>
            <a:pPr lvl="1"/>
            <a:r>
              <a:rPr lang="en-US" dirty="0" smtClean="0"/>
              <a:t>Kill / Death / Assist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And so 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manipulate:</a:t>
            </a:r>
          </a:p>
          <a:p>
            <a:pPr lvl="1"/>
            <a:r>
              <a:rPr lang="en-US" dirty="0" smtClean="0"/>
              <a:t>Move (hit the wall?)</a:t>
            </a:r>
          </a:p>
          <a:p>
            <a:pPr lvl="1"/>
            <a:r>
              <a:rPr lang="en-US" dirty="0" smtClean="0"/>
              <a:t>Physical damage</a:t>
            </a:r>
          </a:p>
          <a:p>
            <a:pPr lvl="1"/>
            <a:r>
              <a:rPr lang="en-US" dirty="0" smtClean="0"/>
              <a:t>Cast a spell</a:t>
            </a:r>
          </a:p>
          <a:p>
            <a:pPr lvl="1"/>
            <a:r>
              <a:rPr lang="en-US" dirty="0" smtClean="0"/>
              <a:t>Stun? Silenced? Slowed?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And so on…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7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322592"/>
              </p:ext>
            </p:extLst>
          </p:nvPr>
        </p:nvGraphicFramePr>
        <p:xfrm>
          <a:off x="1392965" y="3162042"/>
          <a:ext cx="6532607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7785"/>
                <a:gridCol w="1458097"/>
                <a:gridCol w="1458097"/>
                <a:gridCol w="1268628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Linked List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Tree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Graph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Can contain cycles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252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2800" b="1" dirty="0" smtClean="0">
                        <a:solidFill>
                          <a:srgbClr val="FF252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252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2800" b="1" dirty="0">
                        <a:solidFill>
                          <a:srgbClr val="FF252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dirty="0" smtClean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be disc</a:t>
                      </a:r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onnected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252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2800" b="1" dirty="0" smtClean="0">
                        <a:solidFill>
                          <a:srgbClr val="FF252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252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2800" b="1" dirty="0">
                        <a:solidFill>
                          <a:srgbClr val="FF252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dirty="0" smtClean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Multiple succeeding</a:t>
                      </a:r>
                      <a:r>
                        <a:rPr lang="en-US" sz="1800" b="1" baseline="0" dirty="0" smtClean="0"/>
                        <a:t> / child elements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252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2800" b="1" dirty="0">
                        <a:solidFill>
                          <a:srgbClr val="FF252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Model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linear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hierarchical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network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5681" y="1227086"/>
            <a:ext cx="5263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Graphs are composed of a set of vertices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(nodes)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edges, just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 linked lists 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trees, but with graphs there are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rules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connections between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nodes!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115" y="219074"/>
            <a:ext cx="2384784" cy="333946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572374" y="219074"/>
            <a:ext cx="1390651" cy="495300"/>
          </a:xfrm>
          <a:prstGeom prst="wedgeRoundRectCallout">
            <a:avLst>
              <a:gd name="adj1" fmla="val -42672"/>
              <a:gd name="adj2" fmla="val 77885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Freedom</a:t>
            </a:r>
            <a:r>
              <a:rPr lang="en-US" sz="1600" dirty="0" smtClean="0"/>
              <a:t>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86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11" y="607971"/>
            <a:ext cx="7765321" cy="1326321"/>
          </a:xfrm>
        </p:spPr>
        <p:txBody>
          <a:bodyPr/>
          <a:lstStyle/>
          <a:p>
            <a:r>
              <a:rPr lang="en-US" altLang="zh-CN" dirty="0" smtClean="0"/>
              <a:t>What do they look like?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157703" y="2242248"/>
            <a:ext cx="7100286" cy="645459"/>
            <a:chOff x="1157703" y="2242248"/>
            <a:chExt cx="7100286" cy="645459"/>
          </a:xfrm>
        </p:grpSpPr>
        <p:cxnSp>
          <p:nvCxnSpPr>
            <p:cNvPr id="14" name="Curved Connector 13"/>
            <p:cNvCxnSpPr/>
            <p:nvPr/>
          </p:nvCxnSpPr>
          <p:spPr>
            <a:xfrm rot="5400000" flipH="1" flipV="1">
              <a:off x="2637986" y="1448843"/>
              <a:ext cx="94525" cy="1982057"/>
            </a:xfrm>
            <a:prstGeom prst="curvedConnector3">
              <a:avLst>
                <a:gd name="adj1" fmla="val 351917"/>
              </a:avLst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5400000" flipH="1" flipV="1">
              <a:off x="4620043" y="1488615"/>
              <a:ext cx="94525" cy="1982057"/>
            </a:xfrm>
            <a:prstGeom prst="curvedConnector3">
              <a:avLst>
                <a:gd name="adj1" fmla="val 513145"/>
              </a:avLst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5400000">
              <a:off x="3601908" y="621076"/>
              <a:ext cx="12700" cy="4223233"/>
            </a:xfrm>
            <a:prstGeom prst="curvedConnector3">
              <a:avLst>
                <a:gd name="adj1" fmla="val 4875016"/>
              </a:avLst>
            </a:prstGeom>
            <a:ln w="508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157703" y="2242248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398879" y="2242248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380936" y="2242248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38021" y="2518375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undirected</a:t>
              </a:r>
              <a:endParaRPr lang="en-US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01614" y="4593599"/>
            <a:ext cx="6838980" cy="651808"/>
            <a:chOff x="1063514" y="4888874"/>
            <a:chExt cx="6838980" cy="651808"/>
          </a:xfrm>
        </p:grpSpPr>
        <p:grpSp>
          <p:nvGrpSpPr>
            <p:cNvPr id="33" name="Group 32"/>
            <p:cNvGrpSpPr/>
            <p:nvPr/>
          </p:nvGrpSpPr>
          <p:grpSpPr>
            <a:xfrm>
              <a:off x="1063514" y="4888874"/>
              <a:ext cx="5149326" cy="651808"/>
              <a:chOff x="1764744" y="4431674"/>
              <a:chExt cx="5149326" cy="651808"/>
            </a:xfrm>
          </p:grpSpPr>
          <p:cxnSp>
            <p:nvCxnSpPr>
              <p:cNvPr id="5" name="Curved Connector 4"/>
              <p:cNvCxnSpPr/>
              <p:nvPr/>
            </p:nvCxnSpPr>
            <p:spPr>
              <a:xfrm rot="5400000" flipH="1" flipV="1">
                <a:off x="3171557" y="3487908"/>
                <a:ext cx="94525" cy="1982057"/>
              </a:xfrm>
              <a:prstGeom prst="curvedConnector3">
                <a:avLst>
                  <a:gd name="adj1" fmla="val 34184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6" name="Curved Connector 5"/>
              <p:cNvCxnSpPr/>
              <p:nvPr/>
            </p:nvCxnSpPr>
            <p:spPr>
              <a:xfrm rot="5400000" flipH="1" flipV="1">
                <a:off x="5413630" y="3487908"/>
                <a:ext cx="94525" cy="1982057"/>
              </a:xfrm>
              <a:prstGeom prst="curvedConnector3">
                <a:avLst>
                  <a:gd name="adj1" fmla="val 34184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7" name="Curved Connector 6"/>
              <p:cNvCxnSpPr/>
              <p:nvPr/>
            </p:nvCxnSpPr>
            <p:spPr>
              <a:xfrm rot="5400000">
                <a:off x="5453645" y="4170765"/>
                <a:ext cx="12700" cy="1746246"/>
              </a:xfrm>
              <a:prstGeom prst="curvedConnector3">
                <a:avLst>
                  <a:gd name="adj1" fmla="val 254429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8" name="Curved Connector 7"/>
              <p:cNvCxnSpPr>
                <a:stCxn id="11" idx="4"/>
                <a:endCxn id="9" idx="4"/>
              </p:cNvCxnSpPr>
              <p:nvPr/>
            </p:nvCxnSpPr>
            <p:spPr>
              <a:xfrm rot="5400000">
                <a:off x="4339407" y="2835956"/>
                <a:ext cx="12700" cy="4482352"/>
              </a:xfrm>
              <a:prstGeom prst="curvedConnector3">
                <a:avLst>
                  <a:gd name="adj1" fmla="val 487059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1764744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005920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247096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699921" y="5165000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directed</a:t>
              </a:r>
              <a:endParaRPr lang="en-US" b="1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66282" y="3555987"/>
            <a:ext cx="371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a can directly reach b, vice versa.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817435" y="6035100"/>
            <a:ext cx="571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a can directly reach b, but b cannot directly reach 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742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972952" y="4587249"/>
            <a:ext cx="7392438" cy="651808"/>
            <a:chOff x="972952" y="4587249"/>
            <a:chExt cx="7392438" cy="651808"/>
          </a:xfrm>
        </p:grpSpPr>
        <p:grpSp>
          <p:nvGrpSpPr>
            <p:cNvPr id="10" name="Group 9"/>
            <p:cNvGrpSpPr/>
            <p:nvPr/>
          </p:nvGrpSpPr>
          <p:grpSpPr>
            <a:xfrm>
              <a:off x="972952" y="4587249"/>
              <a:ext cx="5149326" cy="651808"/>
              <a:chOff x="1764744" y="4431674"/>
              <a:chExt cx="5149326" cy="651808"/>
            </a:xfrm>
          </p:grpSpPr>
          <p:cxnSp>
            <p:nvCxnSpPr>
              <p:cNvPr id="12" name="Curved Connector 11"/>
              <p:cNvCxnSpPr/>
              <p:nvPr/>
            </p:nvCxnSpPr>
            <p:spPr>
              <a:xfrm rot="5400000" flipH="1" flipV="1">
                <a:off x="3171557" y="3487908"/>
                <a:ext cx="94525" cy="1982057"/>
              </a:xfrm>
              <a:prstGeom prst="curvedConnector3">
                <a:avLst>
                  <a:gd name="adj1" fmla="val 34184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3" name="Curved Connector 12"/>
              <p:cNvCxnSpPr/>
              <p:nvPr/>
            </p:nvCxnSpPr>
            <p:spPr>
              <a:xfrm rot="5400000" flipH="1" flipV="1">
                <a:off x="5413630" y="3487908"/>
                <a:ext cx="94525" cy="1982057"/>
              </a:xfrm>
              <a:prstGeom prst="curvedConnector3">
                <a:avLst>
                  <a:gd name="adj1" fmla="val 34184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5" name="Curved Connector 14"/>
              <p:cNvCxnSpPr>
                <a:stCxn id="18" idx="4"/>
                <a:endCxn id="16" idx="4"/>
              </p:cNvCxnSpPr>
              <p:nvPr/>
            </p:nvCxnSpPr>
            <p:spPr>
              <a:xfrm rot="5400000">
                <a:off x="4339407" y="2835956"/>
                <a:ext cx="12700" cy="4482352"/>
              </a:xfrm>
              <a:prstGeom prst="curvedConnector3">
                <a:avLst>
                  <a:gd name="adj1" fmla="val 4870591"/>
                </a:avLst>
              </a:prstGeom>
              <a:ln w="44450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1764744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005920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247096" y="4431674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630620" y="4869725"/>
              <a:ext cx="1734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Directed cyclic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57843" y="2705468"/>
            <a:ext cx="7584799" cy="645459"/>
            <a:chOff x="972952" y="2600693"/>
            <a:chExt cx="7584799" cy="645459"/>
          </a:xfrm>
        </p:grpSpPr>
        <p:grpSp>
          <p:nvGrpSpPr>
            <p:cNvPr id="30" name="Group 29"/>
            <p:cNvGrpSpPr/>
            <p:nvPr/>
          </p:nvGrpSpPr>
          <p:grpSpPr>
            <a:xfrm>
              <a:off x="972952" y="2600693"/>
              <a:ext cx="5149326" cy="645459"/>
              <a:chOff x="972952" y="2416028"/>
              <a:chExt cx="5149326" cy="645459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72952" y="2416028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214128" y="2416028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455304" y="2416028"/>
                <a:ext cx="666974" cy="64545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</a:t>
                </a:r>
                <a:endParaRPr lang="en-US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cxnSp>
            <p:nvCxnSpPr>
              <p:cNvPr id="7" name="Straight Arrow Connector 6"/>
              <p:cNvCxnSpPr>
                <a:stCxn id="4" idx="6"/>
                <a:endCxn id="5" idx="2"/>
              </p:cNvCxnSpPr>
              <p:nvPr/>
            </p:nvCxnSpPr>
            <p:spPr>
              <a:xfrm>
                <a:off x="1639926" y="2738758"/>
                <a:ext cx="1574202" cy="0"/>
              </a:xfrm>
              <a:prstGeom prst="straightConnector1">
                <a:avLst/>
              </a:prstGeom>
              <a:ln w="47625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3891735" y="2738758"/>
                <a:ext cx="1574202" cy="0"/>
              </a:xfrm>
              <a:prstGeom prst="straightConnector1">
                <a:avLst/>
              </a:prstGeom>
              <a:ln w="47625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6630620" y="2738756"/>
              <a:ext cx="1927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Directed acyclic</a:t>
              </a:r>
              <a:endParaRPr lang="en-US" b="1" dirty="0"/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00069" y="926553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What do they look like?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052045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600069" y="926553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What do they look like?</a:t>
            </a:r>
            <a:endParaRPr lang="en-US" cap="none" dirty="0"/>
          </a:p>
        </p:txBody>
      </p:sp>
      <p:cxnSp>
        <p:nvCxnSpPr>
          <p:cNvPr id="33" name="Curved Connector 32"/>
          <p:cNvCxnSpPr/>
          <p:nvPr/>
        </p:nvCxnSpPr>
        <p:spPr>
          <a:xfrm rot="5400000" flipH="1" flipV="1">
            <a:off x="2637986" y="1448843"/>
            <a:ext cx="94525" cy="1982057"/>
          </a:xfrm>
          <a:prstGeom prst="curvedConnector3">
            <a:avLst>
              <a:gd name="adj1" fmla="val 351917"/>
            </a:avLst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5400000" flipH="1" flipV="1">
            <a:off x="4620043" y="1488615"/>
            <a:ext cx="94525" cy="1982057"/>
          </a:xfrm>
          <a:prstGeom prst="curvedConnector3">
            <a:avLst>
              <a:gd name="adj1" fmla="val 513145"/>
            </a:avLst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>
            <a:off x="3601908" y="621076"/>
            <a:ext cx="12700" cy="4223233"/>
          </a:xfrm>
          <a:prstGeom prst="curvedConnector3">
            <a:avLst>
              <a:gd name="adj1" fmla="val 4875016"/>
            </a:avLst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157703" y="2242248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398879" y="2242248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80936" y="2242248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38021" y="2518375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connected</a:t>
            </a:r>
            <a:endParaRPr lang="en-US" b="1" dirty="0"/>
          </a:p>
        </p:txBody>
      </p:sp>
      <p:cxnSp>
        <p:nvCxnSpPr>
          <p:cNvPr id="42" name="Curved Connector 41"/>
          <p:cNvCxnSpPr/>
          <p:nvPr/>
        </p:nvCxnSpPr>
        <p:spPr>
          <a:xfrm rot="5400000" flipH="1" flipV="1">
            <a:off x="2637986" y="3810047"/>
            <a:ext cx="94525" cy="1982057"/>
          </a:xfrm>
          <a:prstGeom prst="curvedConnector3">
            <a:avLst>
              <a:gd name="adj1" fmla="val 351917"/>
            </a:avLst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57703" y="4603452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98879" y="4603452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380936" y="4603452"/>
            <a:ext cx="666974" cy="64545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92420" y="4753813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disconnected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0714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67568" y="2791193"/>
            <a:ext cx="5149326" cy="1749861"/>
            <a:chOff x="2024643" y="2867393"/>
            <a:chExt cx="5149326" cy="1749861"/>
          </a:xfrm>
        </p:grpSpPr>
        <p:cxnSp>
          <p:nvCxnSpPr>
            <p:cNvPr id="5" name="Curved Connector 4"/>
            <p:cNvCxnSpPr/>
            <p:nvPr/>
          </p:nvCxnSpPr>
          <p:spPr>
            <a:xfrm rot="5400000" flipH="1" flipV="1">
              <a:off x="3431456" y="3021680"/>
              <a:ext cx="94525" cy="1982057"/>
            </a:xfrm>
            <a:prstGeom prst="curvedConnector3">
              <a:avLst>
                <a:gd name="adj1" fmla="val 341841"/>
              </a:avLst>
            </a:prstGeom>
            <a:ln w="4762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/>
            <p:nvPr/>
          </p:nvCxnSpPr>
          <p:spPr>
            <a:xfrm rot="5400000" flipH="1" flipV="1">
              <a:off x="5673529" y="3021680"/>
              <a:ext cx="94525" cy="1982057"/>
            </a:xfrm>
            <a:prstGeom prst="curvedConnector3">
              <a:avLst>
                <a:gd name="adj1" fmla="val 341841"/>
              </a:avLst>
            </a:prstGeom>
            <a:ln w="4762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urved Connector 6"/>
            <p:cNvCxnSpPr>
              <a:stCxn id="10" idx="4"/>
              <a:endCxn id="8" idx="4"/>
            </p:cNvCxnSpPr>
            <p:nvPr/>
          </p:nvCxnSpPr>
          <p:spPr>
            <a:xfrm rot="5400000">
              <a:off x="4599306" y="2369728"/>
              <a:ext cx="12700" cy="4482352"/>
            </a:xfrm>
            <a:prstGeom prst="curvedConnector3">
              <a:avLst>
                <a:gd name="adj1" fmla="val 4870591"/>
              </a:avLst>
            </a:prstGeom>
            <a:ln w="4762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024643" y="3965446"/>
              <a:ext cx="666974" cy="64545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265819" y="3965446"/>
              <a:ext cx="666974" cy="64545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506995" y="3965446"/>
              <a:ext cx="666974" cy="64545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f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24643" y="2867393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265819" y="2867393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06995" y="2867393"/>
              <a:ext cx="666974" cy="64545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4" idx="6"/>
              <a:endCxn id="15" idx="2"/>
            </p:cNvCxnSpPr>
            <p:nvPr/>
          </p:nvCxnSpPr>
          <p:spPr>
            <a:xfrm>
              <a:off x="2691617" y="3190123"/>
              <a:ext cx="1574202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943426" y="3190123"/>
              <a:ext cx="1574202" cy="0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19" name="Title 1"/>
          <p:cNvSpPr txBox="1">
            <a:spLocks/>
          </p:cNvSpPr>
          <p:nvPr/>
        </p:nvSpPr>
        <p:spPr>
          <a:xfrm>
            <a:off x="600069" y="926553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What do they look like?</a:t>
            </a:r>
            <a:endParaRPr lang="en-US" cap="none" dirty="0"/>
          </a:p>
        </p:txBody>
      </p:sp>
      <p:sp>
        <p:nvSpPr>
          <p:cNvPr id="21" name="TextBox 20"/>
          <p:cNvSpPr txBox="1"/>
          <p:nvPr/>
        </p:nvSpPr>
        <p:spPr>
          <a:xfrm>
            <a:off x="2364806" y="5511677"/>
            <a:ext cx="583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even consist of two disconnected parts!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3570" y="292925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Sub-graph 1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93570" y="405117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Sub-graph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92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0069" y="926553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What do they look like?</a:t>
            </a:r>
            <a:endParaRPr lang="en-US" cap="none" dirty="0"/>
          </a:p>
        </p:txBody>
      </p:sp>
      <p:pic>
        <p:nvPicPr>
          <p:cNvPr id="1026" name="Picture 2" descr="connectivit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68" y="2021012"/>
            <a:ext cx="4017449" cy="230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nectivit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83" y="4638885"/>
            <a:ext cx="4520557" cy="119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823073" y="604561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More complicated?</a:t>
            </a:r>
            <a:endParaRPr lang="en-US" cap="none" dirty="0"/>
          </a:p>
        </p:txBody>
      </p:sp>
      <p:sp>
        <p:nvSpPr>
          <p:cNvPr id="22" name="Oval 21"/>
          <p:cNvSpPr/>
          <p:nvPr/>
        </p:nvSpPr>
        <p:spPr>
          <a:xfrm>
            <a:off x="3291541" y="3243818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90122" y="421886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669156" y="3415169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17361" y="2144086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05520" y="1498627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64977" y="261507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98464" y="4329592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61396" y="5363083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90122" y="586465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65966" y="5334531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Arrow Connector 31"/>
          <p:cNvCxnSpPr>
            <a:stCxn id="22" idx="5"/>
          </p:cNvCxnSpPr>
          <p:nvPr/>
        </p:nvCxnSpPr>
        <p:spPr>
          <a:xfrm>
            <a:off x="3860839" y="3794752"/>
            <a:ext cx="1129283" cy="5801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0"/>
            <a:endCxn id="26" idx="4"/>
          </p:cNvCxnSpPr>
          <p:nvPr/>
        </p:nvCxnSpPr>
        <p:spPr>
          <a:xfrm flipH="1" flipV="1">
            <a:off x="3539007" y="2144086"/>
            <a:ext cx="86021" cy="10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7" idx="5"/>
          </p:cNvCxnSpPr>
          <p:nvPr/>
        </p:nvCxnSpPr>
        <p:spPr>
          <a:xfrm flipH="1" flipV="1">
            <a:off x="1734275" y="3166004"/>
            <a:ext cx="1557267" cy="24916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3"/>
            <a:endCxn id="28" idx="7"/>
          </p:cNvCxnSpPr>
          <p:nvPr/>
        </p:nvCxnSpPr>
        <p:spPr>
          <a:xfrm flipH="1">
            <a:off x="2067762" y="3794752"/>
            <a:ext cx="1321455" cy="62936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0"/>
            <a:endCxn id="22" idx="4"/>
          </p:cNvCxnSpPr>
          <p:nvPr/>
        </p:nvCxnSpPr>
        <p:spPr>
          <a:xfrm flipV="1">
            <a:off x="3494883" y="3889277"/>
            <a:ext cx="130145" cy="147380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9" idx="6"/>
            <a:endCxn id="23" idx="3"/>
          </p:cNvCxnSpPr>
          <p:nvPr/>
        </p:nvCxnSpPr>
        <p:spPr>
          <a:xfrm flipV="1">
            <a:off x="3828370" y="4769794"/>
            <a:ext cx="1259428" cy="9160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0"/>
            <a:endCxn id="23" idx="4"/>
          </p:cNvCxnSpPr>
          <p:nvPr/>
        </p:nvCxnSpPr>
        <p:spPr>
          <a:xfrm flipV="1">
            <a:off x="5323609" y="4864319"/>
            <a:ext cx="0" cy="100033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0" idx="2"/>
            <a:endCxn id="29" idx="5"/>
          </p:cNvCxnSpPr>
          <p:nvPr/>
        </p:nvCxnSpPr>
        <p:spPr>
          <a:xfrm flipH="1" flipV="1">
            <a:off x="3730694" y="5914017"/>
            <a:ext cx="1259428" cy="2733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2"/>
            <a:endCxn id="28" idx="5"/>
          </p:cNvCxnSpPr>
          <p:nvPr/>
        </p:nvCxnSpPr>
        <p:spPr>
          <a:xfrm flipH="1" flipV="1">
            <a:off x="2067762" y="4880526"/>
            <a:ext cx="1093634" cy="80528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8" idx="0"/>
            <a:endCxn id="27" idx="4"/>
          </p:cNvCxnSpPr>
          <p:nvPr/>
        </p:nvCxnSpPr>
        <p:spPr>
          <a:xfrm flipH="1" flipV="1">
            <a:off x="1498464" y="3260529"/>
            <a:ext cx="333487" cy="10690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6" idx="3"/>
            <a:endCxn id="27" idx="7"/>
          </p:cNvCxnSpPr>
          <p:nvPr/>
        </p:nvCxnSpPr>
        <p:spPr>
          <a:xfrm flipH="1">
            <a:off x="1734275" y="2049561"/>
            <a:ext cx="1568921" cy="66003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0" idx="6"/>
            <a:endCxn id="31" idx="3"/>
          </p:cNvCxnSpPr>
          <p:nvPr/>
        </p:nvCxnSpPr>
        <p:spPr>
          <a:xfrm flipV="1">
            <a:off x="5657096" y="5885465"/>
            <a:ext cx="1506546" cy="30191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0"/>
            <a:endCxn id="24" idx="5"/>
          </p:cNvCxnSpPr>
          <p:nvPr/>
        </p:nvCxnSpPr>
        <p:spPr>
          <a:xfrm flipH="1" flipV="1">
            <a:off x="7238454" y="3966103"/>
            <a:ext cx="160999" cy="136842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5" idx="6"/>
          </p:cNvCxnSpPr>
          <p:nvPr/>
        </p:nvCxnSpPr>
        <p:spPr>
          <a:xfrm flipH="1" flipV="1">
            <a:off x="5984335" y="2466816"/>
            <a:ext cx="871932" cy="94835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1"/>
            <a:endCxn id="26" idx="6"/>
          </p:cNvCxnSpPr>
          <p:nvPr/>
        </p:nvCxnSpPr>
        <p:spPr>
          <a:xfrm flipH="1" flipV="1">
            <a:off x="3872494" y="1821357"/>
            <a:ext cx="1542543" cy="41725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2" idx="6"/>
            <a:endCxn id="25" idx="3"/>
          </p:cNvCxnSpPr>
          <p:nvPr/>
        </p:nvCxnSpPr>
        <p:spPr>
          <a:xfrm flipV="1">
            <a:off x="3958515" y="2695020"/>
            <a:ext cx="1456522" cy="87152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3" idx="7"/>
            <a:endCxn id="24" idx="2"/>
          </p:cNvCxnSpPr>
          <p:nvPr/>
        </p:nvCxnSpPr>
        <p:spPr>
          <a:xfrm rot="5400000" flipH="1" flipV="1">
            <a:off x="5826545" y="3470774"/>
            <a:ext cx="575486" cy="1109736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24" idx="3"/>
            <a:endCxn id="23" idx="6"/>
          </p:cNvCxnSpPr>
          <p:nvPr/>
        </p:nvCxnSpPr>
        <p:spPr>
          <a:xfrm rot="5400000">
            <a:off x="5924221" y="3698978"/>
            <a:ext cx="575487" cy="1109736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3" idx="0"/>
            <a:endCxn id="25" idx="4"/>
          </p:cNvCxnSpPr>
          <p:nvPr/>
        </p:nvCxnSpPr>
        <p:spPr>
          <a:xfrm flipV="1">
            <a:off x="5323609" y="2789545"/>
            <a:ext cx="327239" cy="142931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1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823073" y="604561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Edges can have weights!</a:t>
            </a:r>
            <a:endParaRPr lang="en-US" cap="none" dirty="0"/>
          </a:p>
        </p:txBody>
      </p:sp>
      <p:sp>
        <p:nvSpPr>
          <p:cNvPr id="22" name="Oval 21"/>
          <p:cNvSpPr/>
          <p:nvPr/>
        </p:nvSpPr>
        <p:spPr>
          <a:xfrm>
            <a:off x="3291541" y="3243818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90122" y="421886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669156" y="3415169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17361" y="2144086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05520" y="1498627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64977" y="261507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98464" y="4329592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61396" y="5363083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90122" y="5864650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65966" y="5334531"/>
            <a:ext cx="666974" cy="6454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Arrow Connector 31"/>
          <p:cNvCxnSpPr>
            <a:stCxn id="22" idx="5"/>
          </p:cNvCxnSpPr>
          <p:nvPr/>
        </p:nvCxnSpPr>
        <p:spPr>
          <a:xfrm>
            <a:off x="3860839" y="3794752"/>
            <a:ext cx="1129283" cy="5801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0"/>
            <a:endCxn id="26" idx="4"/>
          </p:cNvCxnSpPr>
          <p:nvPr/>
        </p:nvCxnSpPr>
        <p:spPr>
          <a:xfrm flipH="1" flipV="1">
            <a:off x="3539007" y="2144086"/>
            <a:ext cx="86021" cy="10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7" idx="5"/>
          </p:cNvCxnSpPr>
          <p:nvPr/>
        </p:nvCxnSpPr>
        <p:spPr>
          <a:xfrm flipH="1" flipV="1">
            <a:off x="1734275" y="3166004"/>
            <a:ext cx="1557267" cy="24916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3"/>
            <a:endCxn id="28" idx="7"/>
          </p:cNvCxnSpPr>
          <p:nvPr/>
        </p:nvCxnSpPr>
        <p:spPr>
          <a:xfrm flipH="1">
            <a:off x="2067762" y="3794752"/>
            <a:ext cx="1321455" cy="62936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0"/>
            <a:endCxn id="22" idx="4"/>
          </p:cNvCxnSpPr>
          <p:nvPr/>
        </p:nvCxnSpPr>
        <p:spPr>
          <a:xfrm flipV="1">
            <a:off x="3494883" y="3889277"/>
            <a:ext cx="130145" cy="147380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9" idx="6"/>
            <a:endCxn id="23" idx="3"/>
          </p:cNvCxnSpPr>
          <p:nvPr/>
        </p:nvCxnSpPr>
        <p:spPr>
          <a:xfrm flipV="1">
            <a:off x="3828370" y="4769794"/>
            <a:ext cx="1259428" cy="9160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0"/>
            <a:endCxn id="23" idx="4"/>
          </p:cNvCxnSpPr>
          <p:nvPr/>
        </p:nvCxnSpPr>
        <p:spPr>
          <a:xfrm flipV="1">
            <a:off x="5323609" y="4864319"/>
            <a:ext cx="0" cy="100033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0" idx="2"/>
            <a:endCxn id="29" idx="5"/>
          </p:cNvCxnSpPr>
          <p:nvPr/>
        </p:nvCxnSpPr>
        <p:spPr>
          <a:xfrm flipH="1" flipV="1">
            <a:off x="3730694" y="5914017"/>
            <a:ext cx="1259428" cy="2733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2"/>
            <a:endCxn id="28" idx="5"/>
          </p:cNvCxnSpPr>
          <p:nvPr/>
        </p:nvCxnSpPr>
        <p:spPr>
          <a:xfrm flipH="1" flipV="1">
            <a:off x="2067762" y="4880526"/>
            <a:ext cx="1093634" cy="80528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8" idx="0"/>
            <a:endCxn id="27" idx="4"/>
          </p:cNvCxnSpPr>
          <p:nvPr/>
        </p:nvCxnSpPr>
        <p:spPr>
          <a:xfrm flipH="1" flipV="1">
            <a:off x="1498464" y="3260529"/>
            <a:ext cx="333487" cy="10690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6" idx="3"/>
            <a:endCxn id="27" idx="7"/>
          </p:cNvCxnSpPr>
          <p:nvPr/>
        </p:nvCxnSpPr>
        <p:spPr>
          <a:xfrm flipH="1">
            <a:off x="1734275" y="2049561"/>
            <a:ext cx="1568921" cy="66003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0" idx="6"/>
            <a:endCxn id="31" idx="3"/>
          </p:cNvCxnSpPr>
          <p:nvPr/>
        </p:nvCxnSpPr>
        <p:spPr>
          <a:xfrm flipV="1">
            <a:off x="5657096" y="5885465"/>
            <a:ext cx="1506546" cy="30191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0"/>
            <a:endCxn id="24" idx="5"/>
          </p:cNvCxnSpPr>
          <p:nvPr/>
        </p:nvCxnSpPr>
        <p:spPr>
          <a:xfrm flipH="1" flipV="1">
            <a:off x="7238454" y="3966103"/>
            <a:ext cx="160999" cy="136842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5" idx="6"/>
          </p:cNvCxnSpPr>
          <p:nvPr/>
        </p:nvCxnSpPr>
        <p:spPr>
          <a:xfrm flipH="1" flipV="1">
            <a:off x="5984335" y="2466816"/>
            <a:ext cx="871932" cy="94835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1"/>
            <a:endCxn id="26" idx="6"/>
          </p:cNvCxnSpPr>
          <p:nvPr/>
        </p:nvCxnSpPr>
        <p:spPr>
          <a:xfrm flipH="1" flipV="1">
            <a:off x="3872494" y="1821357"/>
            <a:ext cx="1542543" cy="41725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2" idx="6"/>
            <a:endCxn id="25" idx="3"/>
          </p:cNvCxnSpPr>
          <p:nvPr/>
        </p:nvCxnSpPr>
        <p:spPr>
          <a:xfrm flipV="1">
            <a:off x="3958515" y="2695020"/>
            <a:ext cx="1456522" cy="87152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3" idx="7"/>
            <a:endCxn id="24" idx="2"/>
          </p:cNvCxnSpPr>
          <p:nvPr/>
        </p:nvCxnSpPr>
        <p:spPr>
          <a:xfrm rot="5400000" flipH="1" flipV="1">
            <a:off x="5826545" y="3470774"/>
            <a:ext cx="575486" cy="1109736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24" idx="3"/>
            <a:endCxn id="23" idx="6"/>
          </p:cNvCxnSpPr>
          <p:nvPr/>
        </p:nvCxnSpPr>
        <p:spPr>
          <a:xfrm rot="5400000">
            <a:off x="5924221" y="3698978"/>
            <a:ext cx="575487" cy="1109736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3" idx="0"/>
            <a:endCxn id="25" idx="4"/>
          </p:cNvCxnSpPr>
          <p:nvPr/>
        </p:nvCxnSpPr>
        <p:spPr>
          <a:xfrm flipV="1">
            <a:off x="5323609" y="2789545"/>
            <a:ext cx="327239" cy="142931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02699" y="209742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39468" y="173718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3478652" y="25231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5364495" y="320570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3478652" y="440500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TextBox 1"/>
          <p:cNvSpPr txBox="1"/>
          <p:nvPr/>
        </p:nvSpPr>
        <p:spPr>
          <a:xfrm>
            <a:off x="4289367" y="373062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6420448" y="278954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Box 1"/>
          <p:cNvSpPr txBox="1"/>
          <p:nvPr/>
        </p:nvSpPr>
        <p:spPr>
          <a:xfrm>
            <a:off x="4446137" y="291684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2520699" y="293167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6301743" y="59565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4446137" y="50523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1"/>
          <p:cNvSpPr txBox="1"/>
          <p:nvPr/>
        </p:nvSpPr>
        <p:spPr>
          <a:xfrm>
            <a:off x="6348802" y="427383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TextBox 1"/>
          <p:cNvSpPr txBox="1"/>
          <p:nvPr/>
        </p:nvSpPr>
        <p:spPr>
          <a:xfrm>
            <a:off x="5987773" y="373062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TextBox 1"/>
          <p:cNvSpPr txBox="1"/>
          <p:nvPr/>
        </p:nvSpPr>
        <p:spPr>
          <a:xfrm>
            <a:off x="7317110" y="45006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4165954" y="592699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6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2567698" y="394427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1"/>
          <p:cNvSpPr txBox="1"/>
          <p:nvPr/>
        </p:nvSpPr>
        <p:spPr>
          <a:xfrm>
            <a:off x="1402939" y="36188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TextBox 1"/>
          <p:cNvSpPr txBox="1"/>
          <p:nvPr/>
        </p:nvSpPr>
        <p:spPr>
          <a:xfrm>
            <a:off x="2262036" y="52510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80223" y="462662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Much more complicated?</a:t>
            </a:r>
            <a:endParaRPr lang="en-US" cap="none" dirty="0"/>
          </a:p>
        </p:txBody>
      </p:sp>
      <p:sp>
        <p:nvSpPr>
          <p:cNvPr id="3" name="Oval 2"/>
          <p:cNvSpPr/>
          <p:nvPr/>
        </p:nvSpPr>
        <p:spPr>
          <a:xfrm>
            <a:off x="3646055" y="2575335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58851" y="155356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Arrow Connector 4"/>
          <p:cNvCxnSpPr>
            <a:stCxn id="3" idx="1"/>
            <a:endCxn id="4" idx="5"/>
          </p:cNvCxnSpPr>
          <p:nvPr/>
        </p:nvCxnSpPr>
        <p:spPr>
          <a:xfrm flipH="1" flipV="1">
            <a:off x="2995651" y="2073046"/>
            <a:ext cx="742504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732729" y="14644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4401" y="2664464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Straight Arrow Connector 7"/>
          <p:cNvCxnSpPr>
            <a:stCxn id="4" idx="6"/>
            <a:endCxn id="6" idx="2"/>
          </p:cNvCxnSpPr>
          <p:nvPr/>
        </p:nvCxnSpPr>
        <p:spPr>
          <a:xfrm flipV="1">
            <a:off x="3087751" y="1768740"/>
            <a:ext cx="644978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4"/>
            <a:endCxn id="3" idx="0"/>
          </p:cNvCxnSpPr>
          <p:nvPr/>
        </p:nvCxnSpPr>
        <p:spPr>
          <a:xfrm flipH="1">
            <a:off x="3960505" y="2073046"/>
            <a:ext cx="86674" cy="50228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6"/>
            <a:endCxn id="3" idx="2"/>
          </p:cNvCxnSpPr>
          <p:nvPr/>
        </p:nvCxnSpPr>
        <p:spPr>
          <a:xfrm flipV="1">
            <a:off x="2773301" y="2879642"/>
            <a:ext cx="872754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4" idx="3"/>
          </p:cNvCxnSpPr>
          <p:nvPr/>
        </p:nvCxnSpPr>
        <p:spPr>
          <a:xfrm flipV="1">
            <a:off x="2458851" y="2073046"/>
            <a:ext cx="92100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722668" y="207304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75023" y="321018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60573" y="478117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400" y="3551089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70045" y="33031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i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Arrow Connector 16"/>
          <p:cNvCxnSpPr>
            <a:stCxn id="16" idx="7"/>
            <a:endCxn id="12" idx="3"/>
          </p:cNvCxnSpPr>
          <p:nvPr/>
        </p:nvCxnSpPr>
        <p:spPr>
          <a:xfrm flipV="1">
            <a:off x="4906845" y="2592530"/>
            <a:ext cx="907923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4"/>
            <a:endCxn id="15" idx="0"/>
          </p:cNvCxnSpPr>
          <p:nvPr/>
        </p:nvCxnSpPr>
        <p:spPr>
          <a:xfrm flipH="1">
            <a:off x="5936850" y="2681659"/>
            <a:ext cx="100268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  <a:endCxn id="16" idx="6"/>
          </p:cNvCxnSpPr>
          <p:nvPr/>
        </p:nvCxnSpPr>
        <p:spPr>
          <a:xfrm flipH="1" flipV="1">
            <a:off x="4998945" y="3607440"/>
            <a:ext cx="623455" cy="24795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12" idx="2"/>
          </p:cNvCxnSpPr>
          <p:nvPr/>
        </p:nvCxnSpPr>
        <p:spPr>
          <a:xfrm>
            <a:off x="4361629" y="1768740"/>
            <a:ext cx="1361039" cy="60861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5"/>
            <a:endCxn id="13" idx="1"/>
          </p:cNvCxnSpPr>
          <p:nvPr/>
        </p:nvCxnSpPr>
        <p:spPr>
          <a:xfrm>
            <a:off x="6259468" y="2592530"/>
            <a:ext cx="807655" cy="70678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3"/>
            <a:endCxn id="15" idx="6"/>
          </p:cNvCxnSpPr>
          <p:nvPr/>
        </p:nvCxnSpPr>
        <p:spPr>
          <a:xfrm flipH="1">
            <a:off x="6251300" y="3729667"/>
            <a:ext cx="815823" cy="1257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4"/>
            <a:endCxn id="14" idx="0"/>
          </p:cNvCxnSpPr>
          <p:nvPr/>
        </p:nvCxnSpPr>
        <p:spPr>
          <a:xfrm flipH="1">
            <a:off x="6975023" y="3818796"/>
            <a:ext cx="314450" cy="96238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185868" y="478117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8597" y="462230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Straight Arrow Connector 25"/>
          <p:cNvCxnSpPr>
            <a:stCxn id="13" idx="3"/>
            <a:endCxn id="24" idx="6"/>
          </p:cNvCxnSpPr>
          <p:nvPr/>
        </p:nvCxnSpPr>
        <p:spPr>
          <a:xfrm flipH="1">
            <a:off x="5814768" y="3729667"/>
            <a:ext cx="1252355" cy="135581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24" idx="7"/>
          </p:cNvCxnSpPr>
          <p:nvPr/>
        </p:nvCxnSpPr>
        <p:spPr>
          <a:xfrm>
            <a:off x="5714500" y="4070573"/>
            <a:ext cx="8168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0"/>
            <a:endCxn id="16" idx="4"/>
          </p:cNvCxnSpPr>
          <p:nvPr/>
        </p:nvCxnSpPr>
        <p:spPr>
          <a:xfrm flipH="1" flipV="1">
            <a:off x="4684495" y="3911746"/>
            <a:ext cx="815823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3"/>
            <a:endCxn id="25" idx="7"/>
          </p:cNvCxnSpPr>
          <p:nvPr/>
        </p:nvCxnSpPr>
        <p:spPr>
          <a:xfrm flipH="1">
            <a:off x="3985397" y="3822617"/>
            <a:ext cx="476748" cy="8888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2"/>
            <a:endCxn id="25" idx="6"/>
          </p:cNvCxnSpPr>
          <p:nvPr/>
        </p:nvCxnSpPr>
        <p:spPr>
          <a:xfrm flipH="1" flipV="1">
            <a:off x="4077497" y="4926614"/>
            <a:ext cx="1108371" cy="15886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699715" y="3607440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Arrow Connector 31"/>
          <p:cNvCxnSpPr>
            <a:stCxn id="7" idx="3"/>
          </p:cNvCxnSpPr>
          <p:nvPr/>
        </p:nvCxnSpPr>
        <p:spPr>
          <a:xfrm flipH="1">
            <a:off x="1968997" y="3183948"/>
            <a:ext cx="267504" cy="132712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5"/>
            <a:endCxn id="31" idx="0"/>
          </p:cNvCxnSpPr>
          <p:nvPr/>
        </p:nvCxnSpPr>
        <p:spPr>
          <a:xfrm>
            <a:off x="2681201" y="3183948"/>
            <a:ext cx="332964" cy="4234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2"/>
          </p:cNvCxnSpPr>
          <p:nvPr/>
        </p:nvCxnSpPr>
        <p:spPr>
          <a:xfrm>
            <a:off x="2301518" y="4815379"/>
            <a:ext cx="1147079" cy="1112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5" idx="1"/>
            <a:endCxn id="31" idx="5"/>
          </p:cNvCxnSpPr>
          <p:nvPr/>
        </p:nvCxnSpPr>
        <p:spPr>
          <a:xfrm flipH="1" flipV="1">
            <a:off x="3236515" y="4126924"/>
            <a:ext cx="304182" cy="5845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3"/>
          </p:cNvCxnSpPr>
          <p:nvPr/>
        </p:nvCxnSpPr>
        <p:spPr>
          <a:xfrm flipH="1">
            <a:off x="2204125" y="4126924"/>
            <a:ext cx="587690" cy="47327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441454" y="576979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891527" y="5684808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9" name="Straight Arrow Connector 38"/>
          <p:cNvCxnSpPr>
            <a:endCxn id="38" idx="0"/>
          </p:cNvCxnSpPr>
          <p:nvPr/>
        </p:nvCxnSpPr>
        <p:spPr>
          <a:xfrm>
            <a:off x="1968997" y="5119685"/>
            <a:ext cx="236980" cy="56512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6"/>
            <a:endCxn id="37" idx="2"/>
          </p:cNvCxnSpPr>
          <p:nvPr/>
        </p:nvCxnSpPr>
        <p:spPr>
          <a:xfrm>
            <a:off x="2520427" y="5989115"/>
            <a:ext cx="921027" cy="8498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5" idx="4"/>
            <a:endCxn id="37" idx="0"/>
          </p:cNvCxnSpPr>
          <p:nvPr/>
        </p:nvCxnSpPr>
        <p:spPr>
          <a:xfrm flipH="1">
            <a:off x="3755904" y="5230920"/>
            <a:ext cx="7143" cy="53887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3"/>
            <a:endCxn id="37" idx="6"/>
          </p:cNvCxnSpPr>
          <p:nvPr/>
        </p:nvCxnSpPr>
        <p:spPr>
          <a:xfrm flipH="1">
            <a:off x="4070354" y="5300660"/>
            <a:ext cx="1207614" cy="77343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657422" y="4489327"/>
            <a:ext cx="665042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</a:t>
            </a:r>
            <a:endParaRPr lang="en-US" sz="1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atthewkadish.com/wp-content/uploads/2014/09/online-social-network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55" y="4149025"/>
            <a:ext cx="3357245" cy="2240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952613" y="525757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Something you use almost everyday?</a:t>
            </a:r>
            <a:endParaRPr lang="en-US" cap="none" dirty="0"/>
          </a:p>
        </p:txBody>
      </p:sp>
      <p:pic>
        <p:nvPicPr>
          <p:cNvPr id="2050" name="Picture 2" descr="http://careerrocketeer.com/wp-content/uploads/Networking-Importanc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994589"/>
            <a:ext cx="4730750" cy="35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6537" y="1845277"/>
            <a:ext cx="7765321" cy="1326321"/>
          </a:xfrm>
        </p:spPr>
        <p:txBody>
          <a:bodyPr/>
          <a:lstStyle/>
          <a:p>
            <a:r>
              <a:rPr lang="en-US" cap="none" dirty="0" smtClean="0"/>
              <a:t>How to store = data structure</a:t>
            </a:r>
            <a:endParaRPr lang="en-US" cap="none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6537" y="2961504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How to manipulate = algorithm</a:t>
            </a:r>
            <a:endParaRPr lang="en-US" cap="none" dirty="0"/>
          </a:p>
        </p:txBody>
      </p:sp>
      <p:sp>
        <p:nvSpPr>
          <p:cNvPr id="7" name="Title 4"/>
          <p:cNvSpPr>
            <a:spLocks noGrp="1"/>
          </p:cNvSpPr>
          <p:nvPr/>
        </p:nvSpPr>
        <p:spPr>
          <a:xfrm>
            <a:off x="726537" y="2403390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FFFF00"/>
                </a:solidFill>
              </a:rPr>
              <a:t>Data Structure and Algorithms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9" name="Title 4"/>
          <p:cNvSpPr>
            <a:spLocks noGrp="1"/>
          </p:cNvSpPr>
          <p:nvPr/>
        </p:nvSpPr>
        <p:spPr>
          <a:xfrm>
            <a:off x="878937" y="1913238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COSC 2320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726537" y="2998589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are all about PROGRAMMING.</a:t>
            </a:r>
            <a:endParaRPr lang="en-US" cap="none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802737" y="4182778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Struggling, but rewarding.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336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9" grpId="0"/>
      <p:bldP spid="9" grpId="1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122" y="85726"/>
            <a:ext cx="7765321" cy="1326321"/>
          </a:xfrm>
        </p:spPr>
        <p:txBody>
          <a:bodyPr/>
          <a:lstStyle/>
          <a:p>
            <a:r>
              <a:rPr lang="en-US" altLang="zh-CN" dirty="0" smtClean="0"/>
              <a:t>Let’s be more serious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353362"/>
            <a:ext cx="3924300" cy="489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8" y="2228850"/>
            <a:ext cx="8796338" cy="3149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935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60574" y="4118919"/>
                <a:ext cx="409657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𝑮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</m:oMath>
                  </m:oMathPara>
                </a14:m>
                <a:endParaRPr lang="en-US" sz="28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574" y="4118919"/>
                <a:ext cx="4096571" cy="13849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284450" y="2312263"/>
            <a:ext cx="5149326" cy="651808"/>
            <a:chOff x="1764744" y="4431674"/>
            <a:chExt cx="5149326" cy="651808"/>
          </a:xfrm>
        </p:grpSpPr>
        <p:cxnSp>
          <p:nvCxnSpPr>
            <p:cNvPr id="16" name="Curved Connector 15"/>
            <p:cNvCxnSpPr/>
            <p:nvPr/>
          </p:nvCxnSpPr>
          <p:spPr>
            <a:xfrm rot="5400000" flipH="1" flipV="1">
              <a:off x="3171557" y="3487908"/>
              <a:ext cx="94525" cy="1982057"/>
            </a:xfrm>
            <a:prstGeom prst="curvedConnector3">
              <a:avLst>
                <a:gd name="adj1" fmla="val 34184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5400000" flipH="1" flipV="1">
              <a:off x="5413630" y="3487908"/>
              <a:ext cx="94525" cy="1982057"/>
            </a:xfrm>
            <a:prstGeom prst="curvedConnector3">
              <a:avLst>
                <a:gd name="adj1" fmla="val 34184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8" name="Curved Connector 17"/>
            <p:cNvCxnSpPr>
              <a:stCxn id="21" idx="4"/>
              <a:endCxn id="19" idx="4"/>
            </p:cNvCxnSpPr>
            <p:nvPr/>
          </p:nvCxnSpPr>
          <p:spPr>
            <a:xfrm rot="5400000">
              <a:off x="4339407" y="2835956"/>
              <a:ext cx="12700" cy="4482352"/>
            </a:xfrm>
            <a:prstGeom prst="curvedConnector3">
              <a:avLst>
                <a:gd name="adj1" fmla="val 487059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1764744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005920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247096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513" y="1417297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In-degree and Out-degree</a:t>
            </a:r>
            <a:endParaRPr lang="en-US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678293" y="2743618"/>
            <a:ext cx="77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rgbClr val="FFFF00"/>
                </a:solidFill>
              </a:rPr>
              <a:t>in-degree</a:t>
            </a:r>
            <a:r>
              <a:rPr lang="en-US" b="1" dirty="0"/>
              <a:t> of a vertex </a:t>
            </a:r>
            <a:r>
              <a:rPr lang="en-US" b="1" i="1" dirty="0"/>
              <a:t>v</a:t>
            </a:r>
            <a:r>
              <a:rPr lang="en-US" b="1" dirty="0"/>
              <a:t> is the number of edges with </a:t>
            </a:r>
            <a:r>
              <a:rPr lang="en-US" b="1" i="1" dirty="0"/>
              <a:t>v</a:t>
            </a:r>
            <a:r>
              <a:rPr lang="en-US" b="1" dirty="0"/>
              <a:t> as their terminal </a:t>
            </a:r>
            <a:r>
              <a:rPr lang="en-US" b="1" dirty="0" smtClean="0"/>
              <a:t>vertex.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8292" y="3810000"/>
            <a:ext cx="771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rgbClr val="FFFF00"/>
                </a:solidFill>
              </a:rPr>
              <a:t>out-degree</a:t>
            </a:r>
            <a:r>
              <a:rPr lang="en-US" b="1" dirty="0"/>
              <a:t> of a vertex </a:t>
            </a:r>
            <a:r>
              <a:rPr lang="en-US" b="1" i="1" dirty="0"/>
              <a:t>v</a:t>
            </a:r>
            <a:r>
              <a:rPr lang="en-US" b="1" dirty="0"/>
              <a:t> is the number of edges with </a:t>
            </a:r>
            <a:r>
              <a:rPr lang="en-US" b="1" i="1" dirty="0"/>
              <a:t>v</a:t>
            </a:r>
            <a:r>
              <a:rPr lang="en-US" b="1" dirty="0"/>
              <a:t> as their initial vertex.</a:t>
            </a:r>
          </a:p>
        </p:txBody>
      </p:sp>
    </p:spTree>
    <p:extLst>
      <p:ext uri="{BB962C8B-B14F-4D97-AF65-F5344CB8AC3E}">
        <p14:creationId xmlns:p14="http://schemas.microsoft.com/office/powerpoint/2010/main" val="36688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9484" y="427686"/>
            <a:ext cx="7765321" cy="7573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In-degree</a:t>
            </a:r>
            <a:endParaRPr lang="en-US" cap="none" dirty="0"/>
          </a:p>
        </p:txBody>
      </p:sp>
      <p:sp>
        <p:nvSpPr>
          <p:cNvPr id="3" name="Oval 2"/>
          <p:cNvSpPr/>
          <p:nvPr/>
        </p:nvSpPr>
        <p:spPr>
          <a:xfrm>
            <a:off x="3646055" y="2575335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58851" y="155356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Arrow Connector 4"/>
          <p:cNvCxnSpPr>
            <a:stCxn id="3" idx="1"/>
            <a:endCxn id="4" idx="5"/>
          </p:cNvCxnSpPr>
          <p:nvPr/>
        </p:nvCxnSpPr>
        <p:spPr>
          <a:xfrm flipH="1" flipV="1">
            <a:off x="2995651" y="2073046"/>
            <a:ext cx="742504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732729" y="14644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4401" y="2664464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Straight Arrow Connector 7"/>
          <p:cNvCxnSpPr>
            <a:stCxn id="4" idx="6"/>
            <a:endCxn id="6" idx="2"/>
          </p:cNvCxnSpPr>
          <p:nvPr/>
        </p:nvCxnSpPr>
        <p:spPr>
          <a:xfrm flipV="1">
            <a:off x="3087751" y="1768740"/>
            <a:ext cx="644978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4"/>
            <a:endCxn id="3" idx="0"/>
          </p:cNvCxnSpPr>
          <p:nvPr/>
        </p:nvCxnSpPr>
        <p:spPr>
          <a:xfrm flipH="1">
            <a:off x="3960505" y="2073046"/>
            <a:ext cx="86674" cy="50228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6"/>
            <a:endCxn id="3" idx="2"/>
          </p:cNvCxnSpPr>
          <p:nvPr/>
        </p:nvCxnSpPr>
        <p:spPr>
          <a:xfrm flipV="1">
            <a:off x="2773301" y="2879642"/>
            <a:ext cx="872754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4" idx="3"/>
          </p:cNvCxnSpPr>
          <p:nvPr/>
        </p:nvCxnSpPr>
        <p:spPr>
          <a:xfrm flipV="1">
            <a:off x="2458851" y="2073046"/>
            <a:ext cx="92100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722668" y="207304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75023" y="321018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60573" y="478117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400" y="3551089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70045" y="33031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i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Arrow Connector 16"/>
          <p:cNvCxnSpPr>
            <a:stCxn id="16" idx="7"/>
            <a:endCxn id="12" idx="3"/>
          </p:cNvCxnSpPr>
          <p:nvPr/>
        </p:nvCxnSpPr>
        <p:spPr>
          <a:xfrm flipV="1">
            <a:off x="4906845" y="2592530"/>
            <a:ext cx="907923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4"/>
            <a:endCxn id="15" idx="0"/>
          </p:cNvCxnSpPr>
          <p:nvPr/>
        </p:nvCxnSpPr>
        <p:spPr>
          <a:xfrm flipH="1">
            <a:off x="5936850" y="2681659"/>
            <a:ext cx="100268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  <a:endCxn id="16" idx="6"/>
          </p:cNvCxnSpPr>
          <p:nvPr/>
        </p:nvCxnSpPr>
        <p:spPr>
          <a:xfrm flipH="1" flipV="1">
            <a:off x="4998945" y="3607440"/>
            <a:ext cx="623455" cy="24795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12" idx="2"/>
          </p:cNvCxnSpPr>
          <p:nvPr/>
        </p:nvCxnSpPr>
        <p:spPr>
          <a:xfrm>
            <a:off x="4361629" y="1768740"/>
            <a:ext cx="1361039" cy="60861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5"/>
            <a:endCxn id="13" idx="1"/>
          </p:cNvCxnSpPr>
          <p:nvPr/>
        </p:nvCxnSpPr>
        <p:spPr>
          <a:xfrm>
            <a:off x="6259468" y="2592530"/>
            <a:ext cx="807655" cy="70678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3"/>
            <a:endCxn id="15" idx="6"/>
          </p:cNvCxnSpPr>
          <p:nvPr/>
        </p:nvCxnSpPr>
        <p:spPr>
          <a:xfrm flipH="1">
            <a:off x="6251300" y="3729667"/>
            <a:ext cx="815823" cy="1257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4"/>
            <a:endCxn id="14" idx="0"/>
          </p:cNvCxnSpPr>
          <p:nvPr/>
        </p:nvCxnSpPr>
        <p:spPr>
          <a:xfrm flipH="1">
            <a:off x="6975023" y="3818796"/>
            <a:ext cx="314450" cy="96238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185868" y="478117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8597" y="462230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Straight Arrow Connector 25"/>
          <p:cNvCxnSpPr>
            <a:stCxn id="13" idx="3"/>
            <a:endCxn id="24" idx="6"/>
          </p:cNvCxnSpPr>
          <p:nvPr/>
        </p:nvCxnSpPr>
        <p:spPr>
          <a:xfrm flipH="1">
            <a:off x="5814768" y="3729667"/>
            <a:ext cx="1252355" cy="135581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24" idx="7"/>
          </p:cNvCxnSpPr>
          <p:nvPr/>
        </p:nvCxnSpPr>
        <p:spPr>
          <a:xfrm>
            <a:off x="5714500" y="4070573"/>
            <a:ext cx="8168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0"/>
            <a:endCxn id="16" idx="4"/>
          </p:cNvCxnSpPr>
          <p:nvPr/>
        </p:nvCxnSpPr>
        <p:spPr>
          <a:xfrm flipH="1" flipV="1">
            <a:off x="4684495" y="3911746"/>
            <a:ext cx="815823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3"/>
            <a:endCxn id="25" idx="7"/>
          </p:cNvCxnSpPr>
          <p:nvPr/>
        </p:nvCxnSpPr>
        <p:spPr>
          <a:xfrm flipH="1">
            <a:off x="3985397" y="3822617"/>
            <a:ext cx="476748" cy="8888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2"/>
            <a:endCxn id="25" idx="6"/>
          </p:cNvCxnSpPr>
          <p:nvPr/>
        </p:nvCxnSpPr>
        <p:spPr>
          <a:xfrm flipH="1" flipV="1">
            <a:off x="4077497" y="4926614"/>
            <a:ext cx="1108371" cy="15886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699715" y="3607440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Arrow Connector 31"/>
          <p:cNvCxnSpPr>
            <a:stCxn id="7" idx="3"/>
          </p:cNvCxnSpPr>
          <p:nvPr/>
        </p:nvCxnSpPr>
        <p:spPr>
          <a:xfrm flipH="1">
            <a:off x="1968997" y="3183948"/>
            <a:ext cx="267504" cy="132712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5"/>
            <a:endCxn id="31" idx="0"/>
          </p:cNvCxnSpPr>
          <p:nvPr/>
        </p:nvCxnSpPr>
        <p:spPr>
          <a:xfrm>
            <a:off x="2681201" y="3183948"/>
            <a:ext cx="332964" cy="4234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2"/>
          </p:cNvCxnSpPr>
          <p:nvPr/>
        </p:nvCxnSpPr>
        <p:spPr>
          <a:xfrm>
            <a:off x="2301518" y="4815379"/>
            <a:ext cx="1147079" cy="1112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5" idx="1"/>
            <a:endCxn id="31" idx="5"/>
          </p:cNvCxnSpPr>
          <p:nvPr/>
        </p:nvCxnSpPr>
        <p:spPr>
          <a:xfrm flipH="1" flipV="1">
            <a:off x="3236515" y="4126924"/>
            <a:ext cx="304182" cy="5845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3"/>
          </p:cNvCxnSpPr>
          <p:nvPr/>
        </p:nvCxnSpPr>
        <p:spPr>
          <a:xfrm flipH="1">
            <a:off x="2204125" y="4126924"/>
            <a:ext cx="587690" cy="47327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441454" y="576979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891527" y="5684808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9" name="Straight Arrow Connector 38"/>
          <p:cNvCxnSpPr>
            <a:endCxn id="38" idx="0"/>
          </p:cNvCxnSpPr>
          <p:nvPr/>
        </p:nvCxnSpPr>
        <p:spPr>
          <a:xfrm>
            <a:off x="1968997" y="5119685"/>
            <a:ext cx="236980" cy="56512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6"/>
            <a:endCxn id="37" idx="2"/>
          </p:cNvCxnSpPr>
          <p:nvPr/>
        </p:nvCxnSpPr>
        <p:spPr>
          <a:xfrm>
            <a:off x="2520427" y="5989115"/>
            <a:ext cx="921027" cy="8498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5" idx="4"/>
            <a:endCxn id="37" idx="0"/>
          </p:cNvCxnSpPr>
          <p:nvPr/>
        </p:nvCxnSpPr>
        <p:spPr>
          <a:xfrm flipH="1">
            <a:off x="3755904" y="5230920"/>
            <a:ext cx="7143" cy="53887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3"/>
            <a:endCxn id="37" idx="6"/>
          </p:cNvCxnSpPr>
          <p:nvPr/>
        </p:nvCxnSpPr>
        <p:spPr>
          <a:xfrm flipH="1">
            <a:off x="4070354" y="5300660"/>
            <a:ext cx="1207614" cy="77343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657422" y="4489327"/>
            <a:ext cx="665042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</a:t>
            </a:r>
            <a:endParaRPr lang="en-US" sz="1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12314" y="143987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62244" y="266446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0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TextBox 42"/>
          <p:cNvSpPr txBox="1"/>
          <p:nvPr/>
        </p:nvSpPr>
        <p:spPr>
          <a:xfrm>
            <a:off x="1311273" y="461375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Box 42"/>
          <p:cNvSpPr txBox="1"/>
          <p:nvPr/>
        </p:nvSpPr>
        <p:spPr>
          <a:xfrm>
            <a:off x="1565391" y="585613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8" name="TextBox 42"/>
          <p:cNvSpPr txBox="1"/>
          <p:nvPr/>
        </p:nvSpPr>
        <p:spPr>
          <a:xfrm>
            <a:off x="4025079" y="6217591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3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TextBox 42"/>
          <p:cNvSpPr txBox="1"/>
          <p:nvPr/>
        </p:nvSpPr>
        <p:spPr>
          <a:xfrm>
            <a:off x="4340047" y="132313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99018" y="259898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28615" y="3611187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44613" y="506564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3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70979" y="536058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58957" y="521758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73407" y="354241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64379" y="197750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41850" y="3309586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17067" y="328092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9484" y="427686"/>
            <a:ext cx="7765321" cy="7573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Out-degree</a:t>
            </a:r>
            <a:endParaRPr lang="en-US" cap="none" dirty="0"/>
          </a:p>
        </p:txBody>
      </p:sp>
      <p:sp>
        <p:nvSpPr>
          <p:cNvPr id="3" name="Oval 2"/>
          <p:cNvSpPr/>
          <p:nvPr/>
        </p:nvSpPr>
        <p:spPr>
          <a:xfrm>
            <a:off x="3646055" y="2575335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58851" y="155356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Arrow Connector 4"/>
          <p:cNvCxnSpPr>
            <a:stCxn id="3" idx="1"/>
            <a:endCxn id="4" idx="5"/>
          </p:cNvCxnSpPr>
          <p:nvPr/>
        </p:nvCxnSpPr>
        <p:spPr>
          <a:xfrm flipH="1" flipV="1">
            <a:off x="2995651" y="2073046"/>
            <a:ext cx="742504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732729" y="14644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4401" y="2664464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Straight Arrow Connector 7"/>
          <p:cNvCxnSpPr>
            <a:stCxn id="4" idx="6"/>
            <a:endCxn id="6" idx="2"/>
          </p:cNvCxnSpPr>
          <p:nvPr/>
        </p:nvCxnSpPr>
        <p:spPr>
          <a:xfrm flipV="1">
            <a:off x="3087751" y="1768740"/>
            <a:ext cx="644978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4"/>
            <a:endCxn id="3" idx="0"/>
          </p:cNvCxnSpPr>
          <p:nvPr/>
        </p:nvCxnSpPr>
        <p:spPr>
          <a:xfrm flipH="1">
            <a:off x="3960505" y="2073046"/>
            <a:ext cx="86674" cy="50228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6"/>
            <a:endCxn id="3" idx="2"/>
          </p:cNvCxnSpPr>
          <p:nvPr/>
        </p:nvCxnSpPr>
        <p:spPr>
          <a:xfrm flipV="1">
            <a:off x="2773301" y="2879642"/>
            <a:ext cx="872754" cy="891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4" idx="3"/>
          </p:cNvCxnSpPr>
          <p:nvPr/>
        </p:nvCxnSpPr>
        <p:spPr>
          <a:xfrm flipV="1">
            <a:off x="2458851" y="2073046"/>
            <a:ext cx="92100" cy="5914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722668" y="207304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75023" y="321018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60573" y="478117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400" y="3551089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70045" y="3303133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i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Arrow Connector 16"/>
          <p:cNvCxnSpPr>
            <a:stCxn id="16" idx="7"/>
            <a:endCxn id="12" idx="3"/>
          </p:cNvCxnSpPr>
          <p:nvPr/>
        </p:nvCxnSpPr>
        <p:spPr>
          <a:xfrm flipV="1">
            <a:off x="4906845" y="2592530"/>
            <a:ext cx="907923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4"/>
            <a:endCxn id="15" idx="0"/>
          </p:cNvCxnSpPr>
          <p:nvPr/>
        </p:nvCxnSpPr>
        <p:spPr>
          <a:xfrm flipH="1">
            <a:off x="5936850" y="2681659"/>
            <a:ext cx="100268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  <a:endCxn id="16" idx="6"/>
          </p:cNvCxnSpPr>
          <p:nvPr/>
        </p:nvCxnSpPr>
        <p:spPr>
          <a:xfrm flipH="1" flipV="1">
            <a:off x="4998945" y="3607440"/>
            <a:ext cx="623455" cy="24795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12" idx="2"/>
          </p:cNvCxnSpPr>
          <p:nvPr/>
        </p:nvCxnSpPr>
        <p:spPr>
          <a:xfrm>
            <a:off x="4361629" y="1768740"/>
            <a:ext cx="1361039" cy="60861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5"/>
            <a:endCxn id="13" idx="1"/>
          </p:cNvCxnSpPr>
          <p:nvPr/>
        </p:nvCxnSpPr>
        <p:spPr>
          <a:xfrm>
            <a:off x="6259468" y="2592530"/>
            <a:ext cx="807655" cy="70678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3"/>
            <a:endCxn id="15" idx="6"/>
          </p:cNvCxnSpPr>
          <p:nvPr/>
        </p:nvCxnSpPr>
        <p:spPr>
          <a:xfrm flipH="1">
            <a:off x="6251300" y="3729667"/>
            <a:ext cx="815823" cy="12572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4"/>
            <a:endCxn id="14" idx="0"/>
          </p:cNvCxnSpPr>
          <p:nvPr/>
        </p:nvCxnSpPr>
        <p:spPr>
          <a:xfrm flipH="1">
            <a:off x="6975023" y="3818796"/>
            <a:ext cx="314450" cy="96238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185868" y="4781176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j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8597" y="4622307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6" name="Straight Arrow Connector 25"/>
          <p:cNvCxnSpPr>
            <a:stCxn id="13" idx="3"/>
            <a:endCxn id="24" idx="6"/>
          </p:cNvCxnSpPr>
          <p:nvPr/>
        </p:nvCxnSpPr>
        <p:spPr>
          <a:xfrm flipH="1">
            <a:off x="5814768" y="3729667"/>
            <a:ext cx="1252355" cy="135581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24" idx="7"/>
          </p:cNvCxnSpPr>
          <p:nvPr/>
        </p:nvCxnSpPr>
        <p:spPr>
          <a:xfrm>
            <a:off x="5714500" y="4070573"/>
            <a:ext cx="8168" cy="79973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0"/>
            <a:endCxn id="16" idx="4"/>
          </p:cNvCxnSpPr>
          <p:nvPr/>
        </p:nvCxnSpPr>
        <p:spPr>
          <a:xfrm flipH="1" flipV="1">
            <a:off x="4684495" y="3911746"/>
            <a:ext cx="815823" cy="8694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3"/>
            <a:endCxn id="25" idx="7"/>
          </p:cNvCxnSpPr>
          <p:nvPr/>
        </p:nvCxnSpPr>
        <p:spPr>
          <a:xfrm flipH="1">
            <a:off x="3985397" y="3822617"/>
            <a:ext cx="476748" cy="8888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2"/>
            <a:endCxn id="25" idx="6"/>
          </p:cNvCxnSpPr>
          <p:nvPr/>
        </p:nvCxnSpPr>
        <p:spPr>
          <a:xfrm flipH="1" flipV="1">
            <a:off x="4077497" y="4926614"/>
            <a:ext cx="1108371" cy="15886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699715" y="3607440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Arrow Connector 31"/>
          <p:cNvCxnSpPr>
            <a:stCxn id="7" idx="3"/>
          </p:cNvCxnSpPr>
          <p:nvPr/>
        </p:nvCxnSpPr>
        <p:spPr>
          <a:xfrm flipH="1">
            <a:off x="1968997" y="3183948"/>
            <a:ext cx="267504" cy="132712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5"/>
            <a:endCxn id="31" idx="0"/>
          </p:cNvCxnSpPr>
          <p:nvPr/>
        </p:nvCxnSpPr>
        <p:spPr>
          <a:xfrm>
            <a:off x="2681201" y="3183948"/>
            <a:ext cx="332964" cy="4234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2"/>
          </p:cNvCxnSpPr>
          <p:nvPr/>
        </p:nvCxnSpPr>
        <p:spPr>
          <a:xfrm>
            <a:off x="2301518" y="4815379"/>
            <a:ext cx="1147079" cy="11123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5" idx="1"/>
            <a:endCxn id="31" idx="5"/>
          </p:cNvCxnSpPr>
          <p:nvPr/>
        </p:nvCxnSpPr>
        <p:spPr>
          <a:xfrm flipH="1" flipV="1">
            <a:off x="3236515" y="4126924"/>
            <a:ext cx="304182" cy="58451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3"/>
          </p:cNvCxnSpPr>
          <p:nvPr/>
        </p:nvCxnSpPr>
        <p:spPr>
          <a:xfrm flipH="1">
            <a:off x="2204125" y="4126924"/>
            <a:ext cx="587690" cy="47327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441454" y="5769792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891527" y="5684808"/>
            <a:ext cx="628900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9" name="Straight Arrow Connector 38"/>
          <p:cNvCxnSpPr>
            <a:endCxn id="38" idx="0"/>
          </p:cNvCxnSpPr>
          <p:nvPr/>
        </p:nvCxnSpPr>
        <p:spPr>
          <a:xfrm>
            <a:off x="1968997" y="5119685"/>
            <a:ext cx="236980" cy="56512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6"/>
            <a:endCxn id="37" idx="2"/>
          </p:cNvCxnSpPr>
          <p:nvPr/>
        </p:nvCxnSpPr>
        <p:spPr>
          <a:xfrm>
            <a:off x="2520427" y="5989115"/>
            <a:ext cx="921027" cy="8498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5" idx="4"/>
            <a:endCxn id="37" idx="0"/>
          </p:cNvCxnSpPr>
          <p:nvPr/>
        </p:nvCxnSpPr>
        <p:spPr>
          <a:xfrm flipH="1">
            <a:off x="3755904" y="5230920"/>
            <a:ext cx="7143" cy="53887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3"/>
            <a:endCxn id="37" idx="6"/>
          </p:cNvCxnSpPr>
          <p:nvPr/>
        </p:nvCxnSpPr>
        <p:spPr>
          <a:xfrm flipH="1">
            <a:off x="4070354" y="5300660"/>
            <a:ext cx="1207614" cy="77343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657422" y="4489327"/>
            <a:ext cx="665042" cy="60861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</a:t>
            </a:r>
            <a:endParaRPr lang="en-US" sz="1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12314" y="143987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62244" y="266446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4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TextBox 42"/>
          <p:cNvSpPr txBox="1"/>
          <p:nvPr/>
        </p:nvSpPr>
        <p:spPr>
          <a:xfrm>
            <a:off x="1311273" y="461375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Box 42"/>
          <p:cNvSpPr txBox="1"/>
          <p:nvPr/>
        </p:nvSpPr>
        <p:spPr>
          <a:xfrm>
            <a:off x="1565391" y="585613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8" name="TextBox 42"/>
          <p:cNvSpPr txBox="1"/>
          <p:nvPr/>
        </p:nvSpPr>
        <p:spPr>
          <a:xfrm>
            <a:off x="4025079" y="6217591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0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TextBox 42"/>
          <p:cNvSpPr txBox="1"/>
          <p:nvPr/>
        </p:nvSpPr>
        <p:spPr>
          <a:xfrm>
            <a:off x="4340047" y="132313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99018" y="2598983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28615" y="3611187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44613" y="506564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70979" y="536058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3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58957" y="521758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0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73407" y="354241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3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64379" y="197750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41850" y="3309586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17067" y="328092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4653979" y="6309316"/>
            <a:ext cx="1060521" cy="377425"/>
          </a:xfrm>
          <a:prstGeom prst="wedgeRoundRectCallout">
            <a:avLst>
              <a:gd name="adj1" fmla="val -75298"/>
              <a:gd name="adj2" fmla="val -2989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Arial Black" panose="020B0A04020102020204" pitchFamily="34" charset="0"/>
              </a:rPr>
              <a:t>Sink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7886414" y="5321049"/>
            <a:ext cx="1060521" cy="377425"/>
          </a:xfrm>
          <a:prstGeom prst="wedgeRoundRectCallout">
            <a:avLst>
              <a:gd name="adj1" fmla="val -75298"/>
              <a:gd name="adj2" fmla="val -2989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Arial Black" panose="020B0A04020102020204" pitchFamily="34" charset="0"/>
              </a:rPr>
              <a:t>Sink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0231" y="2825579"/>
            <a:ext cx="7040516" cy="1300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Now I know what is graph, then how to store it?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62257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9874" y="1128585"/>
            <a:ext cx="5392947" cy="7578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Adjacency Matrices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8" y="2362973"/>
            <a:ext cx="8443398" cy="249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3033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7069" y="944237"/>
            <a:ext cx="5149326" cy="651808"/>
            <a:chOff x="1764744" y="4431674"/>
            <a:chExt cx="5149326" cy="651808"/>
          </a:xfrm>
        </p:grpSpPr>
        <p:cxnSp>
          <p:nvCxnSpPr>
            <p:cNvPr id="5" name="Curved Connector 4"/>
            <p:cNvCxnSpPr/>
            <p:nvPr/>
          </p:nvCxnSpPr>
          <p:spPr>
            <a:xfrm rot="5400000" flipH="1" flipV="1">
              <a:off x="3171557" y="3487908"/>
              <a:ext cx="94525" cy="1982057"/>
            </a:xfrm>
            <a:prstGeom prst="curvedConnector3">
              <a:avLst>
                <a:gd name="adj1" fmla="val 34184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6" name="Curved Connector 5"/>
            <p:cNvCxnSpPr/>
            <p:nvPr/>
          </p:nvCxnSpPr>
          <p:spPr>
            <a:xfrm rot="5400000" flipH="1" flipV="1">
              <a:off x="5413630" y="3487908"/>
              <a:ext cx="94525" cy="1982057"/>
            </a:xfrm>
            <a:prstGeom prst="curvedConnector3">
              <a:avLst>
                <a:gd name="adj1" fmla="val 34184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7" name="Curved Connector 6"/>
            <p:cNvCxnSpPr/>
            <p:nvPr/>
          </p:nvCxnSpPr>
          <p:spPr>
            <a:xfrm rot="5400000">
              <a:off x="5453645" y="4170765"/>
              <a:ext cx="12700" cy="1746246"/>
            </a:xfrm>
            <a:prstGeom prst="curvedConnector3">
              <a:avLst>
                <a:gd name="adj1" fmla="val 254429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" name="Curved Connector 7"/>
            <p:cNvCxnSpPr>
              <a:stCxn id="11" idx="4"/>
              <a:endCxn id="9" idx="4"/>
            </p:cNvCxnSpPr>
            <p:nvPr/>
          </p:nvCxnSpPr>
          <p:spPr>
            <a:xfrm rot="5400000">
              <a:off x="4339407" y="2835956"/>
              <a:ext cx="12700" cy="4482352"/>
            </a:xfrm>
            <a:prstGeom prst="curvedConnector3">
              <a:avLst>
                <a:gd name="adj1" fmla="val 4870591"/>
              </a:avLst>
            </a:prstGeom>
            <a:ln w="44450"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764744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005920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7096" y="4431674"/>
              <a:ext cx="666974" cy="64545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2132" y="2545492"/>
                <a:ext cx="4339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𝑮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</m:oMath>
                  </m:oMathPara>
                </a14:m>
                <a:endParaRPr lang="en-US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32" y="2545492"/>
                <a:ext cx="4339201" cy="1200329"/>
              </a:xfrm>
              <a:prstGeom prst="rect">
                <a:avLst/>
              </a:prstGeom>
              <a:blipFill rotWithShape="0">
                <a:blip r:embed="rId2"/>
                <a:stretch>
                  <a:fillRect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60455" y="3819961"/>
                <a:ext cx="45560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𝒔𝒐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𝒂𝒅𝒋𝒂𝒄𝒆𝒏𝒄𝒚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𝒎𝒂𝒕𝒓𝒊𝒙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𝒊𝒔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455" y="3819961"/>
                <a:ext cx="4556055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54203" y="4712659"/>
                <a:ext cx="1407758" cy="1068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203" y="4712659"/>
                <a:ext cx="1407758" cy="10689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31144" y="4648136"/>
                <a:ext cx="2293769" cy="1238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144" y="4648136"/>
                <a:ext cx="2293769" cy="12389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3250935" y="4421369"/>
            <a:ext cx="2065944" cy="1435798"/>
            <a:chOff x="3250935" y="4421369"/>
            <a:chExt cx="2065944" cy="1435798"/>
          </a:xfrm>
        </p:grpSpPr>
        <p:sp>
          <p:nvSpPr>
            <p:cNvPr id="14" name="TextBox 13"/>
            <p:cNvSpPr txBox="1"/>
            <p:nvPr/>
          </p:nvSpPr>
          <p:spPr>
            <a:xfrm>
              <a:off x="3929961" y="4421369"/>
              <a:ext cx="138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8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 b </a:t>
              </a:r>
              <a:r>
                <a:rPr lang="en-US" b="1" spc="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50935" y="4637602"/>
              <a:ext cx="322524" cy="1219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en-US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>
                <a:lnSpc>
                  <a:spcPts val="2900"/>
                </a:lnSpc>
              </a:pPr>
              <a:r>
                <a:rPr lang="en-US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b</a:t>
              </a:r>
            </a:p>
            <a:p>
              <a:pPr>
                <a:lnSpc>
                  <a:spcPts val="2900"/>
                </a:lnSpc>
              </a:pPr>
              <a:r>
                <a:rPr lang="en-US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369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9874" y="1128585"/>
            <a:ext cx="5392947" cy="7578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Adjacency Lists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7" y="2473472"/>
            <a:ext cx="8709346" cy="204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0172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90" y="2007012"/>
            <a:ext cx="2886075" cy="1809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3654">
            <a:off x="3841694" y="3340828"/>
            <a:ext cx="4400550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452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Physical layout of data</a:t>
            </a:r>
            <a:endParaRPr lang="en-US" cap="none" dirty="0"/>
          </a:p>
        </p:txBody>
      </p:sp>
      <p:sp>
        <p:nvSpPr>
          <p:cNvPr id="3" name="JUST LIKE"/>
          <p:cNvSpPr txBox="1">
            <a:spLocks/>
          </p:cNvSpPr>
          <p:nvPr/>
        </p:nvSpPr>
        <p:spPr>
          <a:xfrm>
            <a:off x="685346" y="1659177"/>
            <a:ext cx="7765321" cy="799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cap="none" dirty="0" smtClean="0"/>
              <a:t>There are two main streams, just like:</a:t>
            </a:r>
            <a:endParaRPr lang="en-US" sz="2800" cap="none" dirty="0"/>
          </a:p>
        </p:txBody>
      </p:sp>
      <p:sp>
        <p:nvSpPr>
          <p:cNvPr id="5" name="Rooms of"/>
          <p:cNvSpPr txBox="1">
            <a:spLocks/>
          </p:cNvSpPr>
          <p:nvPr/>
        </p:nvSpPr>
        <p:spPr>
          <a:xfrm>
            <a:off x="630452" y="2322511"/>
            <a:ext cx="2033742" cy="663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 smtClean="0"/>
              <a:t>Rooms</a:t>
            </a:r>
            <a:endParaRPr lang="en-US" sz="2800" cap="none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282" y="2844805"/>
            <a:ext cx="8069436" cy="687814"/>
            <a:chOff x="537282" y="2844805"/>
            <a:chExt cx="8069436" cy="687814"/>
          </a:xfrm>
        </p:grpSpPr>
        <p:sp>
          <p:nvSpPr>
            <p:cNvPr id="4" name="BOYS"/>
            <p:cNvSpPr txBox="1">
              <a:spLocks/>
            </p:cNvSpPr>
            <p:nvPr/>
          </p:nvSpPr>
          <p:spPr>
            <a:xfrm>
              <a:off x="537282" y="2844805"/>
              <a:ext cx="1904302" cy="6878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cap="none" dirty="0" smtClean="0">
                  <a:solidFill>
                    <a:srgbClr val="FFFF00"/>
                  </a:solidFill>
                </a:rPr>
                <a:t>BOYS</a:t>
              </a:r>
              <a:endParaRPr lang="en-US" sz="2800" cap="none" dirty="0">
                <a:solidFill>
                  <a:srgbClr val="FFFF00"/>
                </a:solidFill>
              </a:endParaRPr>
            </a:p>
          </p:txBody>
        </p:sp>
        <p:sp>
          <p:nvSpPr>
            <p:cNvPr id="6" name="GIRLS"/>
            <p:cNvSpPr txBox="1">
              <a:spLocks/>
            </p:cNvSpPr>
            <p:nvPr/>
          </p:nvSpPr>
          <p:spPr>
            <a:xfrm>
              <a:off x="6702416" y="2844805"/>
              <a:ext cx="1904302" cy="6878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cap="none" dirty="0" smtClean="0">
                  <a:solidFill>
                    <a:srgbClr val="FFFF00"/>
                  </a:solidFill>
                </a:rPr>
                <a:t>GIRLS</a:t>
              </a:r>
              <a:endParaRPr lang="en-US" sz="2800" cap="none" dirty="0">
                <a:solidFill>
                  <a:srgbClr val="FFFF00"/>
                </a:solidFill>
              </a:endParaRPr>
            </a:p>
          </p:txBody>
        </p:sp>
        <p:sp>
          <p:nvSpPr>
            <p:cNvPr id="8" name="GIRLS"/>
            <p:cNvSpPr txBox="1">
              <a:spLocks/>
            </p:cNvSpPr>
            <p:nvPr/>
          </p:nvSpPr>
          <p:spPr>
            <a:xfrm>
              <a:off x="3619849" y="2844805"/>
              <a:ext cx="1904302" cy="6878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cap="none" dirty="0" smtClean="0">
                  <a:solidFill>
                    <a:srgbClr val="FFFF00"/>
                  </a:solidFill>
                </a:rPr>
                <a:t>?</a:t>
              </a:r>
              <a:endParaRPr lang="en-US" sz="2800" cap="none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619"/>
            <a:ext cx="9144000" cy="2354678"/>
          </a:xfrm>
          <a:prstGeom prst="rect">
            <a:avLst/>
          </a:prstGeom>
        </p:spPr>
      </p:pic>
      <p:sp>
        <p:nvSpPr>
          <p:cNvPr id="10" name="Rooms of"/>
          <p:cNvSpPr txBox="1">
            <a:spLocks/>
          </p:cNvSpPr>
          <p:nvPr/>
        </p:nvSpPr>
        <p:spPr>
          <a:xfrm>
            <a:off x="2108312" y="2322511"/>
            <a:ext cx="945281" cy="663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cap="none" dirty="0"/>
              <a:t>of</a:t>
            </a:r>
            <a:endParaRPr lang="en-US" sz="2800" cap="none" dirty="0"/>
          </a:p>
        </p:txBody>
      </p:sp>
      <p:sp>
        <p:nvSpPr>
          <p:cNvPr id="12" name="Rectangle 11"/>
          <p:cNvSpPr/>
          <p:nvPr/>
        </p:nvSpPr>
        <p:spPr>
          <a:xfrm>
            <a:off x="2848063" y="2058696"/>
            <a:ext cx="792760" cy="63719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3"/>
          <p:cNvSpPr txBox="1">
            <a:spLocks/>
          </p:cNvSpPr>
          <p:nvPr/>
        </p:nvSpPr>
        <p:spPr>
          <a:xfrm>
            <a:off x="3180311" y="1579734"/>
            <a:ext cx="1030811" cy="496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cap="none" dirty="0" smtClean="0">
                <a:solidFill>
                  <a:srgbClr val="FFFF00"/>
                </a:solidFill>
              </a:rPr>
              <a:t>three</a:t>
            </a:r>
            <a:endParaRPr lang="en-US" sz="2400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2167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10" grpId="0"/>
      <p:bldP spid="10" grpId="1"/>
      <p:bldP spid="12" grpId="0" animBg="1"/>
      <p:bldP spid="12" grpId="1" animBg="1"/>
      <p:bldP spid="13" grpId="0"/>
      <p:bldP spid="1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50187" y="2932671"/>
            <a:ext cx="7040516" cy="1300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Which to choose?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95431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9614" y="1573428"/>
            <a:ext cx="6974612" cy="7578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Dense graph vs. Sparse graph</a:t>
            </a:r>
            <a:endParaRPr lang="en-US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6119" y="2842053"/>
                <a:ext cx="7933038" cy="2165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/>
                  <a:t>A graph is </a:t>
                </a:r>
                <a:r>
                  <a:rPr lang="en-US" altLang="zh-CN" b="1" dirty="0" smtClean="0">
                    <a:solidFill>
                      <a:srgbClr val="FFFF00"/>
                    </a:solidFill>
                  </a:rPr>
                  <a:t>dense</a:t>
                </a:r>
                <a:r>
                  <a:rPr lang="en-US" altLang="zh-CN" b="1" dirty="0" smtClean="0"/>
                  <a:t> when </a:t>
                </a:r>
                <a:r>
                  <a:rPr lang="en-US" b="1" dirty="0"/>
                  <a:t>the number of edges is close to the maximal number of </a:t>
                </a:r>
                <a:r>
                  <a:rPr lang="en-US" b="1" dirty="0" smtClean="0"/>
                  <a:t>edges.</a:t>
                </a:r>
              </a:p>
              <a:p>
                <a:endParaRPr lang="en-US" b="1" dirty="0" smtClean="0"/>
              </a:p>
              <a:p>
                <a:r>
                  <a:rPr lang="en-US" altLang="zh-CN" b="1" dirty="0"/>
                  <a:t>The opposite, a graph with only a few edges, is a </a:t>
                </a:r>
                <a:r>
                  <a:rPr lang="en-US" altLang="zh-CN" b="1" dirty="0">
                    <a:solidFill>
                      <a:srgbClr val="FFFF00"/>
                    </a:solidFill>
                  </a:rPr>
                  <a:t>sparse</a:t>
                </a:r>
                <a:r>
                  <a:rPr lang="en-US" altLang="zh-CN" b="1" dirty="0"/>
                  <a:t> </a:t>
                </a:r>
                <a:r>
                  <a:rPr lang="en-US" altLang="zh-CN" b="1" dirty="0" smtClean="0"/>
                  <a:t>graph.</a:t>
                </a:r>
              </a:p>
              <a:p>
                <a:endParaRPr lang="en-US" altLang="zh-CN" b="1" dirty="0"/>
              </a:p>
              <a:p>
                <a:r>
                  <a:rPr lang="en-US" altLang="zh-CN" b="1" dirty="0" smtClean="0"/>
                  <a:t>A directed graph can have at most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𝒏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 smtClean="0"/>
                  <a:t>edges, while a undirected graph can have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b="1" dirty="0" smtClean="0"/>
                  <a:t> edges.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19" y="2842053"/>
                <a:ext cx="7933038" cy="2165465"/>
              </a:xfrm>
              <a:prstGeom prst="rect">
                <a:avLst/>
              </a:prstGeom>
              <a:blipFill rotWithShape="0">
                <a:blip r:embed="rId2"/>
                <a:stretch>
                  <a:fillRect l="-692" t="-1408" b="-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927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9263" y="3801989"/>
            <a:ext cx="75409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If a graph is </a:t>
            </a:r>
            <a:r>
              <a:rPr lang="en-US" sz="2000" b="1" dirty="0" smtClean="0">
                <a:solidFill>
                  <a:srgbClr val="FFFF00"/>
                </a:solidFill>
              </a:rPr>
              <a:t>sparse</a:t>
            </a:r>
            <a:r>
              <a:rPr lang="en-US" sz="2000" b="1" dirty="0" smtClean="0"/>
              <a:t>, its adjacency matrix will have a lot of 0’s which are useless and wasting a lot of memory space.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If a graph is </a:t>
            </a:r>
            <a:r>
              <a:rPr lang="en-US" sz="2000" b="1" dirty="0" smtClean="0">
                <a:solidFill>
                  <a:srgbClr val="FFFF00"/>
                </a:solidFill>
              </a:rPr>
              <a:t>dense</a:t>
            </a:r>
            <a:r>
              <a:rPr lang="en-US" sz="2000" b="1" dirty="0" smtClean="0"/>
              <a:t>, each node in its adjacency list will be linked to a very long linked list. Traversing will be very inefficient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So it’s better to use </a:t>
            </a:r>
            <a:r>
              <a:rPr lang="en-US" sz="2000" b="1" dirty="0" smtClean="0">
                <a:solidFill>
                  <a:srgbClr val="FFFF00"/>
                </a:solidFill>
              </a:rPr>
              <a:t>adjacency list </a:t>
            </a:r>
            <a:r>
              <a:rPr lang="en-US" sz="2000" b="1" dirty="0" smtClean="0"/>
              <a:t>when the graph is </a:t>
            </a:r>
            <a:r>
              <a:rPr lang="en-US" sz="2000" b="1" dirty="0" smtClean="0">
                <a:solidFill>
                  <a:srgbClr val="FFFF00"/>
                </a:solidFill>
              </a:rPr>
              <a:t>sparse</a:t>
            </a:r>
            <a:r>
              <a:rPr lang="en-US" sz="2000" b="1" dirty="0" smtClean="0"/>
              <a:t>, use </a:t>
            </a:r>
            <a:r>
              <a:rPr lang="en-US" sz="2000" b="1" dirty="0" smtClean="0">
                <a:solidFill>
                  <a:srgbClr val="00B0F0"/>
                </a:solidFill>
              </a:rPr>
              <a:t>adjacency matrix </a:t>
            </a:r>
            <a:r>
              <a:rPr lang="en-US" sz="2000" b="1" dirty="0" smtClean="0"/>
              <a:t>if the graph is </a:t>
            </a:r>
            <a:r>
              <a:rPr lang="en-US" sz="2000" b="1" dirty="0" smtClean="0">
                <a:solidFill>
                  <a:srgbClr val="00B0F0"/>
                </a:solidFill>
              </a:rPr>
              <a:t>dense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3654">
            <a:off x="4099487" y="811625"/>
            <a:ext cx="4400550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70199" y="1332180"/>
            <a:ext cx="2473978" cy="1465696"/>
            <a:chOff x="3250935" y="4421369"/>
            <a:chExt cx="2473978" cy="1465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854203" y="4712659"/>
                  <a:ext cx="1407758" cy="10689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203" y="4712659"/>
                  <a:ext cx="1407758" cy="106894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431144" y="4648136"/>
                  <a:ext cx="2293769" cy="1238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/>
                                <m:e/>
                                <m:e/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/>
                                    <m:e/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/>
                                    <m:e/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/>
                                    <m:e/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1144" y="4648136"/>
                  <a:ext cx="2293769" cy="123892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3250935" y="4421369"/>
              <a:ext cx="2065944" cy="1435798"/>
              <a:chOff x="3250935" y="4421369"/>
              <a:chExt cx="2065944" cy="143579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929961" y="4421369"/>
                <a:ext cx="1386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pc="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 b </a:t>
                </a:r>
                <a:r>
                  <a:rPr lang="en-US" b="1" spc="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50935" y="4637602"/>
                <a:ext cx="322524" cy="1219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900"/>
                  </a:lnSpc>
                </a:pPr>
                <a:r>
                  <a:rPr lang="en-US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</a:p>
              <a:p>
                <a:pPr>
                  <a:lnSpc>
                    <a:spcPts val="2900"/>
                  </a:lnSpc>
                </a:pPr>
                <a:r>
                  <a:rPr lang="en-US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</a:t>
                </a:r>
              </a:p>
              <a:p>
                <a:pPr>
                  <a:lnSpc>
                    <a:spcPts val="2900"/>
                  </a:lnSpc>
                </a:pPr>
                <a:r>
                  <a:rPr lang="en-US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848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8997" y="1037969"/>
            <a:ext cx="7040516" cy="1300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Traversing a graph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1095633" y="2504302"/>
            <a:ext cx="72657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Depth-First Traversal: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 is like pre-order traversal of trees. Go as deep as possible.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Edge based: using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stack.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Breadth-First Traversal: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It’s like traversing a binary tree level-by-level. (The nodes at each level are visited from left to right.)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Vertex based: using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queue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07851" y="486035"/>
            <a:ext cx="7040516" cy="593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Depth-first Traversal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4" y="3401841"/>
            <a:ext cx="4848225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32312"/>
              </p:ext>
            </p:extLst>
          </p:nvPr>
        </p:nvGraphicFramePr>
        <p:xfrm>
          <a:off x="6953250" y="3650436"/>
          <a:ext cx="1741726" cy="2540685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1741726"/>
              </a:tblGrid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0206" y="134092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Start from 0.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998326" y="3799664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0"/>
          <p:cNvSpPr txBox="1"/>
          <p:nvPr/>
        </p:nvSpPr>
        <p:spPr>
          <a:xfrm>
            <a:off x="6778199" y="6246168"/>
            <a:ext cx="1118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stack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4138" y="57185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0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3413" y="2586427"/>
            <a:ext cx="321276" cy="321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84601" y="2562399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 visited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3186888" y="2586427"/>
            <a:ext cx="321276" cy="3212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48076" y="2562399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Visited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2098045" y="3677126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26296" y="3535538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65377" y="3427632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4051" y="4588990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52063" y="4390252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53305" y="4609456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16452" y="4779619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06589" y="5686724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00112" y="5570361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28109" y="5342968"/>
            <a:ext cx="321276" cy="321276"/>
          </a:xfrm>
          <a:prstGeom prst="ellipse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0941" y="18556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0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00595" y="3795252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58517" y="57000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58517" y="519554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5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9602" y="18556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5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58517" y="519554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6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8263" y="18556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6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58517" y="519554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8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76924" y="18556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8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41545" y="519095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10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55585" y="185561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10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84051" y="4586416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207070" y="5690544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300112" y="5571823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28109" y="5346051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439431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101290" y="3675664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34172" y="57093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7942" y="57093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7942" y="519506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18727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961588" y="4393902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96753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519790" y="3534076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627942" y="56752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4779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70228" y="3431470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654104" y="571808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7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7942" y="568399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9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52805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7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30831" y="18556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9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216688" y="4784631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952861" y="4615678"/>
            <a:ext cx="321276" cy="32127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627942" y="570883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47874" y="569959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7942" y="570883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8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1.11111E-6 L -0.00416 -0.5604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8 -3.7037E-6 L -0.00572 -0.48148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8 -3.7037E-6 L -0.00572 -0.48148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8 -3.7037E-6 L -0.00572 -0.48148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9 7.40741E-7 L -0.00573 -0.48148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8 -4.81481E-6 L -0.00555 -0.56041 " pathEditMode="relative" rAng="0" ptsTypes="AA">
                                      <p:cBhvr>
                                        <p:cTn id="2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9 -2.22222E-6 L -0.00573 -0.48148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-2.22222E-6 L -0.00417 -0.56041 " pathEditMode="relative" rAng="0" ptsTypes="AA">
                                      <p:cBhvr>
                                        <p:cTn id="2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-1.11111E-6 L -0.00417 -0.56042 " pathEditMode="relative" rAng="0" ptsTypes="AA">
                                      <p:cBhvr>
                                        <p:cTn id="3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1.11111E-6 L -0.00416 -0.56042 " pathEditMode="relative" rAng="0" ptsTypes="AA">
                                      <p:cBhvr>
                                        <p:cTn id="3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1.48148E-6 L -0.00417 -0.56042 " pathEditMode="relative" rAng="0" ptsTypes="AA">
                                      <p:cBhvr>
                                        <p:cTn id="3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7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2" animBg="1"/>
      <p:bldP spid="9" grpId="0"/>
      <p:bldP spid="9" grpId="1"/>
      <p:bldP spid="9" grpId="2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25" grpId="0" animBg="1"/>
      <p:bldP spid="26" grpId="0"/>
      <p:bldP spid="26" grpId="1"/>
      <p:bldP spid="26" grpId="2"/>
      <p:bldP spid="27" grpId="0"/>
      <p:bldP spid="27" grpId="1"/>
      <p:bldP spid="27" grpId="2"/>
      <p:bldP spid="28" grpId="0"/>
      <p:bldP spid="29" grpId="0"/>
      <p:bldP spid="29" grpId="1"/>
      <p:bldP spid="29" grpId="2"/>
      <p:bldP spid="30" grpId="0"/>
      <p:bldP spid="31" grpId="0"/>
      <p:bldP spid="31" grpId="1"/>
      <p:bldP spid="31" grpId="2"/>
      <p:bldP spid="32" grpId="0"/>
      <p:bldP spid="33" grpId="0"/>
      <p:bldP spid="33" grpId="1"/>
      <p:bldP spid="33" grpId="2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1" grpId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5" grpId="0" animBg="1"/>
      <p:bldP spid="46" grpId="0"/>
      <p:bldP spid="47" grpId="0" animBg="1"/>
      <p:bldP spid="48" grpId="0"/>
      <p:bldP spid="48" grpId="1"/>
      <p:bldP spid="48" grpId="2"/>
      <p:bldP spid="49" grpId="0"/>
      <p:bldP spid="50" grpId="0" animBg="1"/>
      <p:bldP spid="51" grpId="0"/>
      <p:bldP spid="51" grpId="1"/>
      <p:bldP spid="51" grpId="2"/>
      <p:bldP spid="52" grpId="0"/>
      <p:bldP spid="52" grpId="1"/>
      <p:bldP spid="52" grpId="2"/>
      <p:bldP spid="53" grpId="0"/>
      <p:bldP spid="54" grpId="0"/>
      <p:bldP spid="55" grpId="0" animBg="1"/>
      <p:bldP spid="57" grpId="0" animBg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07851" y="486035"/>
            <a:ext cx="7040516" cy="593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cap="none" dirty="0" smtClean="0"/>
              <a:t>Breadth-first Traversal</a:t>
            </a:r>
            <a:endParaRPr lang="en-US" cap="none" dirty="0"/>
          </a:p>
        </p:txBody>
      </p:sp>
      <p:pic>
        <p:nvPicPr>
          <p:cNvPr id="3" name="BF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749" y="1268371"/>
            <a:ext cx="8599386" cy="483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73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872" y="1550988"/>
            <a:ext cx="7773308" cy="2387600"/>
          </a:xfrm>
        </p:spPr>
        <p:txBody>
          <a:bodyPr/>
          <a:lstStyle/>
          <a:p>
            <a:r>
              <a:rPr lang="en-US" cap="none" dirty="0" smtClean="0"/>
              <a:t>Well then…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120021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119" y="1217710"/>
            <a:ext cx="152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Data 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Structure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6061" y="1371598"/>
            <a:ext cx="954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Array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5158" y="2373768"/>
            <a:ext cx="173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Linked List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2116" y="1211189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Linear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20" name="Straight Arrow Connector 19"/>
          <p:cNvCxnSpPr>
            <a:stCxn id="2" idx="3"/>
            <a:endCxn id="28" idx="1"/>
          </p:cNvCxnSpPr>
          <p:nvPr/>
        </p:nvCxnSpPr>
        <p:spPr>
          <a:xfrm>
            <a:off x="2183703" y="1571653"/>
            <a:ext cx="11345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82736" y="1219168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Contiguous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18264" y="1217710"/>
            <a:ext cx="152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Linear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Structure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0" name="Straight Arrow Connector 29"/>
          <p:cNvCxnSpPr>
            <a:stCxn id="28" idx="3"/>
            <a:endCxn id="7" idx="1"/>
          </p:cNvCxnSpPr>
          <p:nvPr/>
        </p:nvCxnSpPr>
        <p:spPr>
          <a:xfrm>
            <a:off x="4842848" y="1571653"/>
            <a:ext cx="17132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  <a:endCxn id="8" idx="0"/>
          </p:cNvCxnSpPr>
          <p:nvPr/>
        </p:nvCxnSpPr>
        <p:spPr>
          <a:xfrm>
            <a:off x="4080556" y="1925596"/>
            <a:ext cx="0" cy="448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106014" y="1980405"/>
            <a:ext cx="128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Scattered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41" name="Straight Arrow Connector 40"/>
          <p:cNvCxnSpPr>
            <a:stCxn id="8" idx="3"/>
            <a:endCxn id="45" idx="1"/>
          </p:cNvCxnSpPr>
          <p:nvPr/>
        </p:nvCxnSpPr>
        <p:spPr>
          <a:xfrm>
            <a:off x="4945953" y="2573823"/>
            <a:ext cx="28451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12094" y="2265493"/>
            <a:ext cx="209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More succeeding</a:t>
            </a:r>
          </a:p>
          <a:p>
            <a:pPr algn="ct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elements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91058" y="2373768"/>
            <a:ext cx="820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Tree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74624" y="3246041"/>
            <a:ext cx="10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Stack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73" name="Straight Arrow Connector 72"/>
          <p:cNvCxnSpPr>
            <a:endCxn id="49" idx="0"/>
          </p:cNvCxnSpPr>
          <p:nvPr/>
        </p:nvCxnSpPr>
        <p:spPr>
          <a:xfrm>
            <a:off x="3500297" y="2764293"/>
            <a:ext cx="1" cy="481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791449" y="2804656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LIFO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2" name="Left Brace 91"/>
          <p:cNvSpPr/>
          <p:nvPr/>
        </p:nvSpPr>
        <p:spPr>
          <a:xfrm rot="5400000">
            <a:off x="3263245" y="2792875"/>
            <a:ext cx="280192" cy="1993165"/>
          </a:xfrm>
          <a:prstGeom prst="leftBrace">
            <a:avLst>
              <a:gd name="adj1" fmla="val 55282"/>
              <a:gd name="adj2" fmla="val 5209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 rot="19080074">
            <a:off x="493443" y="4538115"/>
            <a:ext cx="233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Infix to postfix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 rot="19059779">
            <a:off x="1543074" y="4373926"/>
            <a:ext cx="181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Expression </a:t>
            </a:r>
          </a:p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evaluation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 rot="19041393">
            <a:off x="2500853" y="4360447"/>
            <a:ext cx="1713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Recursion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19041393">
            <a:off x="3734317" y="4064473"/>
            <a:ext cx="849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DFS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717243" y="280247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IFO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182053" y="3241059"/>
            <a:ext cx="1117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Queue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9" name="Straight Arrow Connector 108"/>
          <p:cNvCxnSpPr>
            <a:stCxn id="103" idx="2"/>
          </p:cNvCxnSpPr>
          <p:nvPr/>
        </p:nvCxnSpPr>
        <p:spPr>
          <a:xfrm>
            <a:off x="4740761" y="3641169"/>
            <a:ext cx="102087" cy="378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 rot="19081103">
            <a:off x="4292513" y="4106613"/>
            <a:ext cx="74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BFS 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14" name="Straight Arrow Connector 113"/>
          <p:cNvCxnSpPr>
            <a:endCxn id="103" idx="0"/>
          </p:cNvCxnSpPr>
          <p:nvPr/>
        </p:nvCxnSpPr>
        <p:spPr>
          <a:xfrm>
            <a:off x="4734819" y="2764293"/>
            <a:ext cx="5942" cy="476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8201331" y="2747669"/>
            <a:ext cx="0" cy="1181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6429012" y="2971755"/>
            <a:ext cx="172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Cycles</a:t>
            </a:r>
          </a:p>
          <a:p>
            <a:pPr algn="r"/>
            <a:r>
              <a:rPr lang="en-US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Disconnected</a:t>
            </a: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684779" y="3929554"/>
            <a:ext cx="1033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Graph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9" name="Left Brace 128"/>
          <p:cNvSpPr/>
          <p:nvPr/>
        </p:nvSpPr>
        <p:spPr>
          <a:xfrm rot="16200000">
            <a:off x="4234479" y="4115303"/>
            <a:ext cx="216826" cy="1107223"/>
          </a:xfrm>
          <a:prstGeom prst="leftBrace">
            <a:avLst>
              <a:gd name="adj1" fmla="val 55282"/>
              <a:gd name="adj2" fmla="val 5209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Curved Connector 130"/>
          <p:cNvCxnSpPr>
            <a:stCxn id="127" idx="2"/>
            <a:endCxn id="129" idx="1"/>
          </p:cNvCxnSpPr>
          <p:nvPr/>
        </p:nvCxnSpPr>
        <p:spPr>
          <a:xfrm rot="5400000">
            <a:off x="6059895" y="2635892"/>
            <a:ext cx="447664" cy="3835209"/>
          </a:xfrm>
          <a:prstGeom prst="curvedConnector3">
            <a:avLst>
              <a:gd name="adj1" fmla="val 250514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619"/>
            <a:ext cx="9144000" cy="235467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30175" y="928115"/>
            <a:ext cx="2474217" cy="418905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5"/>
          </p:nvPr>
        </p:nvSpPr>
        <p:spPr>
          <a:xfrm>
            <a:off x="221942" y="1564605"/>
            <a:ext cx="2890684" cy="2879576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b="1" dirty="0" smtClean="0"/>
              <a:t>Easy to take in and throw out things….</a:t>
            </a:r>
            <a:br>
              <a:rPr lang="en-US" altLang="zh-CN" sz="1600" b="1" dirty="0" smtClean="0"/>
            </a:br>
            <a:r>
              <a:rPr lang="en-US" altLang="zh-CN" sz="1600" b="1" dirty="0" smtClean="0"/>
              <a:t>( Dirty vs. Dirtier, not so different! 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Hard to find things…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Can use up all the tiny spaces…</a:t>
            </a:r>
            <a:endParaRPr lang="en-US" sz="16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3275426" y="888785"/>
            <a:ext cx="2473919" cy="4582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6"/>
          </p:nvPr>
        </p:nvSpPr>
        <p:spPr>
          <a:xfrm>
            <a:off x="3381628" y="1564605"/>
            <a:ext cx="2474866" cy="2879576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b="1" dirty="0" smtClean="0"/>
              <a:t>Hybrid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20379" y="898618"/>
            <a:ext cx="2468408" cy="4484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Contiguous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7"/>
          </p:nvPr>
        </p:nvSpPr>
        <p:spPr>
          <a:xfrm>
            <a:off x="6125497" y="1564605"/>
            <a:ext cx="2935599" cy="2879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Char char="•"/>
            </a:pPr>
            <a:r>
              <a:rPr lang="en-US" sz="1600" b="1" dirty="0" smtClean="0"/>
              <a:t>Not so easy to add or remove things...</a:t>
            </a:r>
            <a:br>
              <a:rPr lang="en-US" sz="1600" b="1" dirty="0" smtClean="0"/>
            </a:br>
            <a:r>
              <a:rPr lang="en-US" sz="1600" b="1" dirty="0" smtClean="0"/>
              <a:t>( You </a:t>
            </a:r>
            <a:r>
              <a:rPr lang="en-US" altLang="zh-CN" sz="1600" b="1" dirty="0" smtClean="0"/>
              <a:t>can’t put it here and there</a:t>
            </a:r>
            <a:r>
              <a:rPr lang="en-US" sz="1600" b="1" dirty="0" smtClean="0"/>
              <a:t>! )</a:t>
            </a:r>
          </a:p>
          <a:p>
            <a:pPr marL="285750" indent="-285750" algn="l">
              <a:buChar char="•"/>
            </a:pPr>
            <a:r>
              <a:rPr lang="en-US" sz="1600" b="1" dirty="0" smtClean="0"/>
              <a:t>Easy to find things!</a:t>
            </a:r>
          </a:p>
          <a:p>
            <a:pPr marL="285750" indent="-285750" algn="l">
              <a:buChar char="•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411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0.1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  <p:bldP spid="8" grpId="0" build="p"/>
      <p:bldP spid="11" grpId="0" build="p"/>
      <p:bldP spid="9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55387" y="147485"/>
            <a:ext cx="5607298" cy="993057"/>
          </a:xfrm>
        </p:spPr>
        <p:txBody>
          <a:bodyPr/>
          <a:lstStyle/>
          <a:p>
            <a:r>
              <a:rPr lang="en-US" cap="none" dirty="0" smtClean="0"/>
              <a:t>Logical layout of data</a:t>
            </a:r>
            <a:endParaRPr lang="en-US" cap="none" dirty="0"/>
          </a:p>
        </p:txBody>
      </p:sp>
      <p:pic>
        <p:nvPicPr>
          <p:cNvPr id="6152" name="Picture 8" descr="http://i.dailymail.co.uk/i/pix/2011/07/20/article-0-00487AA400000258-68_634x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4" y="1248698"/>
            <a:ext cx="5379987" cy="292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roommatesdecor.com/blog/wp-content/uploads/images/familytree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69" y="3562658"/>
            <a:ext cx="3846359" cy="2884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4" name="Picture 10" descr="http://img2.wikia.nocookie.net/__cb20080813201114/harrypotter/images/5/56/Nine_and_three_quart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4" y="3604101"/>
            <a:ext cx="2853098" cy="1680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Box 17"/>
          <p:cNvSpPr txBox="1"/>
          <p:nvPr/>
        </p:nvSpPr>
        <p:spPr>
          <a:xfrm>
            <a:off x="5784145" y="1111046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linear</a:t>
            </a:r>
            <a:endParaRPr lang="en-US" sz="28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8180" y="5862652"/>
            <a:ext cx="24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n</a:t>
            </a:r>
            <a:r>
              <a:rPr lang="en-US" sz="32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on-linear</a:t>
            </a:r>
            <a:endParaRPr lang="en-US" sz="32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data structures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02253" y="2969273"/>
            <a:ext cx="5443605" cy="13391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 Black" panose="020B0A04020102020204" pitchFamily="34" charset="0"/>
              </a:rPr>
              <a:t>Contiguous:   </a:t>
            </a: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Arrays</a:t>
            </a:r>
            <a:endParaRPr lang="en-US" sz="2400" b="1" dirty="0" smtClean="0">
              <a:latin typeface="Arial Black" panose="020B0A04020102020204" pitchFamily="34" charset="0"/>
            </a:endParaRPr>
          </a:p>
          <a:p>
            <a:r>
              <a:rPr lang="en-US" sz="2400" b="1" dirty="0" smtClean="0">
                <a:latin typeface="Arial Black" panose="020B0A04020102020204" pitchFamily="34" charset="0"/>
              </a:rPr>
              <a:t>Scattered:     </a:t>
            </a: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Linked lists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824094"/>
              </p:ext>
            </p:extLst>
          </p:nvPr>
        </p:nvGraphicFramePr>
        <p:xfrm>
          <a:off x="2246672" y="2217991"/>
          <a:ext cx="707922" cy="2604732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07922"/>
              </a:tblGrid>
              <a:tr h="65118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312" y="195838"/>
            <a:ext cx="3660365" cy="651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12" y="195879"/>
            <a:ext cx="3660342" cy="6510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89" y="195879"/>
            <a:ext cx="3660342" cy="651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66" y="195838"/>
            <a:ext cx="3660342" cy="6510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97" y="195838"/>
            <a:ext cx="3660342" cy="6510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28" y="195838"/>
            <a:ext cx="3660342" cy="6510528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84260"/>
              </p:ext>
            </p:extLst>
          </p:nvPr>
        </p:nvGraphicFramePr>
        <p:xfrm>
          <a:off x="2261420" y="2222907"/>
          <a:ext cx="707922" cy="2604732"/>
        </p:xfrm>
        <a:graphic>
          <a:graphicData uri="http://schemas.openxmlformats.org/drawingml/2006/table">
            <a:tbl>
              <a:tblPr bandRow="1">
                <a:tableStyleId>{638B1855-1B75-4FBE-930C-398BA8C253C6}</a:tableStyleId>
              </a:tblPr>
              <a:tblGrid>
                <a:gridCol w="707922"/>
              </a:tblGrid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B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array"/>
          <p:cNvSpPr txBox="1">
            <a:spLocks/>
          </p:cNvSpPr>
          <p:nvPr/>
        </p:nvSpPr>
        <p:spPr>
          <a:xfrm>
            <a:off x="960053" y="633333"/>
            <a:ext cx="3454631" cy="104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/>
              <a:t>This is array.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2425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2088</TotalTime>
  <Words>1366</Words>
  <Application>Microsoft Office PowerPoint</Application>
  <PresentationFormat>On-screen Show (4:3)</PresentationFormat>
  <Paragraphs>488</Paragraphs>
  <Slides>57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Rockwell</vt:lpstr>
      <vt:lpstr>宋体</vt:lpstr>
      <vt:lpstr>Arial</vt:lpstr>
      <vt:lpstr>Arial Black</vt:lpstr>
      <vt:lpstr>Bookman Old Style</vt:lpstr>
      <vt:lpstr>Cambria Math</vt:lpstr>
      <vt:lpstr>Courier New</vt:lpstr>
      <vt:lpstr>Times New Roman</vt:lpstr>
      <vt:lpstr>Wingdings</vt:lpstr>
      <vt:lpstr>Damask</vt:lpstr>
      <vt:lpstr>Data Structure Recap</vt:lpstr>
      <vt:lpstr>are all about</vt:lpstr>
      <vt:lpstr>A champion in lol</vt:lpstr>
      <vt:lpstr>How to store = data structure</vt:lpstr>
      <vt:lpstr>Physical layout of data</vt:lpstr>
      <vt:lpstr>PowerPoint Presentation</vt:lpstr>
      <vt:lpstr>Logical layout of data</vt:lpstr>
      <vt:lpstr>linear data structures</vt:lpstr>
      <vt:lpstr>PowerPoint Presentation</vt:lpstr>
      <vt:lpstr>PowerPoint Presentation</vt:lpstr>
      <vt:lpstr>PowerPoint Presentation</vt:lpstr>
      <vt:lpstr>PowerPoint Presentation</vt:lpstr>
      <vt:lpstr>linear data structures</vt:lpstr>
      <vt:lpstr>Tower of Hanoi</vt:lpstr>
      <vt:lpstr>Apple: Bigger than bigger</vt:lpstr>
      <vt:lpstr>LIFO &amp; FIFO</vt:lpstr>
      <vt:lpstr>PowerPoint Presentation</vt:lpstr>
      <vt:lpstr>Usage of stack and queue</vt:lpstr>
      <vt:lpstr>Recursion</vt:lpstr>
      <vt:lpstr>PowerPoint Presentation</vt:lpstr>
      <vt:lpstr>I want to know F_5…</vt:lpstr>
      <vt:lpstr>Now let’s go beyond linear data structures</vt:lpstr>
      <vt:lpstr>PowerPoint Presentation</vt:lpstr>
      <vt:lpstr>PowerPoint Presentation</vt:lpstr>
      <vt:lpstr>PowerPoint Presentation</vt:lpstr>
      <vt:lpstr>PowerPoint Presentation</vt:lpstr>
      <vt:lpstr>Graph</vt:lpstr>
      <vt:lpstr>PowerPoint Presentation</vt:lpstr>
      <vt:lpstr>They are all graphs!</vt:lpstr>
      <vt:lpstr>PowerPoint Presentation</vt:lpstr>
      <vt:lpstr>What do they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be more serious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then…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Yiqun Zhang</dc:creator>
  <cp:lastModifiedBy>Yiqun Zhang</cp:lastModifiedBy>
  <cp:revision>119</cp:revision>
  <dcterms:created xsi:type="dcterms:W3CDTF">2014-11-13T23:35:34Z</dcterms:created>
  <dcterms:modified xsi:type="dcterms:W3CDTF">2014-11-20T23:43:09Z</dcterms:modified>
</cp:coreProperties>
</file>